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62" r:id="rId6"/>
    <p:sldId id="266" r:id="rId7"/>
    <p:sldId id="265" r:id="rId8"/>
    <p:sldId id="259" r:id="rId9"/>
    <p:sldId id="260" r:id="rId10"/>
    <p:sldId id="261" r:id="rId11"/>
    <p:sldId id="267" r:id="rId12"/>
    <p:sldId id="268" r:id="rId13"/>
    <p:sldId id="269" r:id="rId14"/>
    <p:sldId id="270" r:id="rId15"/>
    <p:sldId id="272" r:id="rId16"/>
    <p:sldId id="271"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6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660"/>
  </p:normalViewPr>
  <p:slideViewPr>
    <p:cSldViewPr snapToGrid="0" showGuides="1">
      <p:cViewPr varScale="1">
        <p:scale>
          <a:sx n="77" d="100"/>
          <a:sy n="77" d="100"/>
        </p:scale>
        <p:origin x="260"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72465-EB7A-4170-8552-26E03AC45500}"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0E741A-C0CF-4CD8-995B-0FCACC2BDB1A}">
      <dgm:prSet phldrT="[Text]" phldr="1"/>
      <dgm:spPr/>
      <dgm:t>
        <a:bodyPr/>
        <a:lstStyle/>
        <a:p>
          <a:endParaRPr lang="en-US" dirty="0"/>
        </a:p>
      </dgm:t>
    </dgm:pt>
    <dgm:pt modelId="{F53AC0E3-7E80-4B4A-9D21-CF5FE44B5332}" type="parTrans" cxnId="{F380E687-96C4-4686-8840-B9FEBFB47761}">
      <dgm:prSet/>
      <dgm:spPr/>
      <dgm:t>
        <a:bodyPr/>
        <a:lstStyle/>
        <a:p>
          <a:endParaRPr lang="en-US"/>
        </a:p>
      </dgm:t>
    </dgm:pt>
    <dgm:pt modelId="{7BB11935-605A-42FC-ABF4-198764E72B78}" type="sibTrans" cxnId="{F380E687-96C4-4686-8840-B9FEBFB47761}">
      <dgm:prSet/>
      <dgm:spPr/>
      <dgm:t>
        <a:bodyPr/>
        <a:lstStyle/>
        <a:p>
          <a:endParaRPr lang="en-US"/>
        </a:p>
      </dgm:t>
    </dgm:pt>
    <dgm:pt modelId="{016B84BC-4C70-4515-BA49-A75144FF2458}" type="pres">
      <dgm:prSet presAssocID="{1D772465-EB7A-4170-8552-26E03AC45500}" presName="Name0" presStyleCnt="0">
        <dgm:presLayoutVars>
          <dgm:chMax val="7"/>
          <dgm:chPref val="7"/>
          <dgm:dir/>
        </dgm:presLayoutVars>
      </dgm:prSet>
      <dgm:spPr/>
    </dgm:pt>
    <dgm:pt modelId="{0829125B-C450-4508-ABD8-02BD7029CF0B}" type="pres">
      <dgm:prSet presAssocID="{1D772465-EB7A-4170-8552-26E03AC45500}" presName="Name1" presStyleCnt="0"/>
      <dgm:spPr/>
    </dgm:pt>
    <dgm:pt modelId="{74EACF5A-DA68-41D9-BC5C-86E93EB88E78}" type="pres">
      <dgm:prSet presAssocID="{7BB11935-605A-42FC-ABF4-198764E72B78}" presName="picture_1" presStyleCnt="0"/>
      <dgm:spPr/>
    </dgm:pt>
    <dgm:pt modelId="{EFF16E49-22FC-4CDB-9A07-22F059B01DC8}" type="pres">
      <dgm:prSet presAssocID="{7BB11935-605A-42FC-ABF4-198764E72B78}" presName="pictureRepeatNode" presStyleLbl="alignImgPlace1" presStyleIdx="0" presStyleCnt="1"/>
      <dgm:spPr/>
      <dgm:t>
        <a:bodyPr/>
        <a:lstStyle/>
        <a:p>
          <a:endParaRPr lang="en-US"/>
        </a:p>
      </dgm:t>
    </dgm:pt>
    <dgm:pt modelId="{23030178-1406-4B51-AE51-C5124400541C}" type="pres">
      <dgm:prSet presAssocID="{460E741A-C0CF-4CD8-995B-0FCACC2BDB1A}" presName="text_1" presStyleLbl="node1" presStyleIdx="0" presStyleCnt="0">
        <dgm:presLayoutVars>
          <dgm:bulletEnabled val="1"/>
        </dgm:presLayoutVars>
      </dgm:prSet>
      <dgm:spPr/>
      <dgm:t>
        <a:bodyPr/>
        <a:lstStyle/>
        <a:p>
          <a:endParaRPr lang="en-US"/>
        </a:p>
      </dgm:t>
    </dgm:pt>
  </dgm:ptLst>
  <dgm:cxnLst>
    <dgm:cxn modelId="{F380E687-96C4-4686-8840-B9FEBFB47761}" srcId="{1D772465-EB7A-4170-8552-26E03AC45500}" destId="{460E741A-C0CF-4CD8-995B-0FCACC2BDB1A}" srcOrd="0" destOrd="0" parTransId="{F53AC0E3-7E80-4B4A-9D21-CF5FE44B5332}" sibTransId="{7BB11935-605A-42FC-ABF4-198764E72B78}"/>
    <dgm:cxn modelId="{919EC09B-B29A-467B-A96B-141236B59BF3}" type="presOf" srcId="{7BB11935-605A-42FC-ABF4-198764E72B78}" destId="{EFF16E49-22FC-4CDB-9A07-22F059B01DC8}" srcOrd="0" destOrd="0" presId="urn:microsoft.com/office/officeart/2008/layout/CircularPictureCallout"/>
    <dgm:cxn modelId="{C753762C-DC19-4214-B5F5-9DC6F6700422}" type="presOf" srcId="{460E741A-C0CF-4CD8-995B-0FCACC2BDB1A}" destId="{23030178-1406-4B51-AE51-C5124400541C}" srcOrd="0" destOrd="0" presId="urn:microsoft.com/office/officeart/2008/layout/CircularPictureCallout"/>
    <dgm:cxn modelId="{FBEAE659-3B1B-4CF8-BBAE-A13F45587B1C}" type="presOf" srcId="{1D772465-EB7A-4170-8552-26E03AC45500}" destId="{016B84BC-4C70-4515-BA49-A75144FF2458}" srcOrd="0" destOrd="0" presId="urn:microsoft.com/office/officeart/2008/layout/CircularPictureCallout"/>
    <dgm:cxn modelId="{A0982610-6D6E-4843-AB07-C586B9E78C2C}" type="presParOf" srcId="{016B84BC-4C70-4515-BA49-A75144FF2458}" destId="{0829125B-C450-4508-ABD8-02BD7029CF0B}" srcOrd="0" destOrd="0" presId="urn:microsoft.com/office/officeart/2008/layout/CircularPictureCallout"/>
    <dgm:cxn modelId="{0A23AC3C-A134-49B0-8506-32D798CADE1F}" type="presParOf" srcId="{0829125B-C450-4508-ABD8-02BD7029CF0B}" destId="{74EACF5A-DA68-41D9-BC5C-86E93EB88E78}" srcOrd="0" destOrd="0" presId="urn:microsoft.com/office/officeart/2008/layout/CircularPictureCallout"/>
    <dgm:cxn modelId="{FA6DABC8-B126-43BD-A8BC-C488FB960124}" type="presParOf" srcId="{74EACF5A-DA68-41D9-BC5C-86E93EB88E78}" destId="{EFF16E49-22FC-4CDB-9A07-22F059B01DC8}" srcOrd="0" destOrd="0" presId="urn:microsoft.com/office/officeart/2008/layout/CircularPictureCallout"/>
    <dgm:cxn modelId="{9E7B5EFC-EE29-4145-8FE3-A83C5B2C3D5A}" type="presParOf" srcId="{0829125B-C450-4508-ABD8-02BD7029CF0B}" destId="{23030178-1406-4B51-AE51-C5124400541C}"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16E49-22FC-4CDB-9A07-22F059B01DC8}">
      <dsp:nvSpPr>
        <dsp:cNvPr id="0" name=""/>
        <dsp:cNvSpPr/>
      </dsp:nvSpPr>
      <dsp:spPr>
        <a:xfrm>
          <a:off x="11756" y="250788"/>
          <a:ext cx="23513" cy="2351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30178-1406-4B51-AE51-C5124400541C}">
      <dsp:nvSpPr>
        <dsp:cNvPr id="0" name=""/>
        <dsp:cNvSpPr/>
      </dsp:nvSpPr>
      <dsp:spPr>
        <a:xfrm>
          <a:off x="15988" y="263273"/>
          <a:ext cx="15048" cy="77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en-US" sz="500" kern="1200" dirty="0"/>
        </a:p>
      </dsp:txBody>
      <dsp:txXfrm>
        <a:off x="15988" y="263273"/>
        <a:ext cx="15048" cy="775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757D3B-93A6-4CC3-8726-DE55564995A3}"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692854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757D3B-93A6-4CC3-8726-DE55564995A3}"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2451805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757D3B-93A6-4CC3-8726-DE55564995A3}"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1042811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757D3B-93A6-4CC3-8726-DE55564995A3}"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3253344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757D3B-93A6-4CC3-8726-DE55564995A3}"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335239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757D3B-93A6-4CC3-8726-DE55564995A3}"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2687578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757D3B-93A6-4CC3-8726-DE55564995A3}"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2682981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757D3B-93A6-4CC3-8726-DE55564995A3}"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177220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757D3B-93A6-4CC3-8726-DE55564995A3}"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1956697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757D3B-93A6-4CC3-8726-DE55564995A3}"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301325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757D3B-93A6-4CC3-8726-DE55564995A3}"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1E39A-A0BF-41B2-BC3A-6364BCD56AA8}" type="slidenum">
              <a:rPr lang="en-US" smtClean="0"/>
              <a:t>‹#›</a:t>
            </a:fld>
            <a:endParaRPr lang="en-US"/>
          </a:p>
        </p:txBody>
      </p:sp>
    </p:spTree>
    <p:extLst>
      <p:ext uri="{BB962C8B-B14F-4D97-AF65-F5344CB8AC3E}">
        <p14:creationId xmlns:p14="http://schemas.microsoft.com/office/powerpoint/2010/main" val="422979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57D3B-93A6-4CC3-8726-DE55564995A3}"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1E39A-A0BF-41B2-BC3A-6364BCD56AA8}" type="slidenum">
              <a:rPr lang="en-US" smtClean="0"/>
              <a:t>‹#›</a:t>
            </a:fld>
            <a:endParaRPr lang="en-US"/>
          </a:p>
        </p:txBody>
      </p:sp>
    </p:spTree>
    <p:extLst>
      <p:ext uri="{BB962C8B-B14F-4D97-AF65-F5344CB8AC3E}">
        <p14:creationId xmlns:p14="http://schemas.microsoft.com/office/powerpoint/2010/main" val="3145876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Colors" Target="../diagrams/colors1.xml"/><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diagramLayout" Target="../diagrams/layout1.xml"/><Relationship Id="rId5" Type="http://schemas.openxmlformats.org/officeDocument/2006/relationships/image" Target="../media/image5.jpeg"/><Relationship Id="rId10" Type="http://schemas.openxmlformats.org/officeDocument/2006/relationships/diagramData" Target="../diagrams/data1.xml"/><Relationship Id="rId4" Type="http://schemas.openxmlformats.org/officeDocument/2006/relationships/image" Target="../media/image4.jpeg"/><Relationship Id="rId9" Type="http://schemas.openxmlformats.org/officeDocument/2006/relationships/image" Target="../media/image9.png"/><Relationship Id="rId14" Type="http://schemas.microsoft.com/office/2007/relationships/diagramDrawing" Target="../diagrams/drawin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mailto:Sarah.K.Noel@usace.army.mi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dnb.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sam.gov/SAM/pages/public/index.jsf" TargetMode="Externa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hyperlink" Target="http://www.sam.gov/"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9VPGVYPvch4"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www.fbo.gov/"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hyperlink" Target="https://www.swt.usace.army.mil/Locations/Tulsa-District-Lakes/Oklahoma/Tenkiller-Lak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94705" y="5820486"/>
            <a:ext cx="8318597" cy="646331"/>
          </a:xfrm>
          <a:prstGeom prst="rect">
            <a:avLst/>
          </a:prstGeom>
          <a:noFill/>
        </p:spPr>
        <p:txBody>
          <a:bodyPr wrap="square" rtlCol="0">
            <a:spAutoFit/>
          </a:bodyPr>
          <a:lstStyle/>
          <a:p>
            <a:r>
              <a:rPr lang="en-US" b="1" dirty="0" smtClean="0"/>
              <a:t>Welcome to the U.S. Army Corps of Engineers (USACE) bid assist website. We are here to guide you through the bidding process for all government contracts.</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4698"/>
          <a:stretch/>
        </p:blipFill>
        <p:spPr>
          <a:xfrm rot="204569">
            <a:off x="8786497" y="1256073"/>
            <a:ext cx="2904982" cy="20243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955" y="3858177"/>
            <a:ext cx="2678385" cy="1785024"/>
          </a:xfrm>
          <a:prstGeom prst="rect">
            <a:avLst/>
          </a:prstGeom>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033" r="12942"/>
          <a:stretch/>
        </p:blipFill>
        <p:spPr>
          <a:xfrm>
            <a:off x="2784812" y="1349922"/>
            <a:ext cx="2560400" cy="191874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8365" y="2145201"/>
            <a:ext cx="2249671" cy="243964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iblet"/>
          </a:sp3d>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6331" y="3858177"/>
            <a:ext cx="3076218" cy="1719064"/>
          </a:xfrm>
          <a:prstGeom prst="rect">
            <a:avLst/>
          </a:prstGeom>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457" y="105352"/>
            <a:ext cx="1502537" cy="1142679"/>
          </a:xfrm>
          <a:prstGeom prst="rect">
            <a:avLst/>
          </a:prstGeom>
        </p:spPr>
      </p:pic>
      <p:sp>
        <p:nvSpPr>
          <p:cNvPr id="28" name="Rectangle 27"/>
          <p:cNvSpPr/>
          <p:nvPr/>
        </p:nvSpPr>
        <p:spPr>
          <a:xfrm>
            <a:off x="122107" y="1404473"/>
            <a:ext cx="2641847" cy="7252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29"/>
          <p:cNvSpPr/>
          <p:nvPr/>
        </p:nvSpPr>
        <p:spPr>
          <a:xfrm>
            <a:off x="131023" y="2561106"/>
            <a:ext cx="2632930" cy="8496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ectangle 30"/>
          <p:cNvSpPr/>
          <p:nvPr/>
        </p:nvSpPr>
        <p:spPr>
          <a:xfrm>
            <a:off x="131022" y="3902786"/>
            <a:ext cx="2632931" cy="83311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SIGN UP FOR EMAIL NOTIFICATIONS</a:t>
            </a:r>
            <a:endParaRPr lang="en-US" b="1" dirty="0"/>
          </a:p>
        </p:txBody>
      </p:sp>
      <p:sp>
        <p:nvSpPr>
          <p:cNvPr id="32" name="TextBox 31"/>
          <p:cNvSpPr txBox="1"/>
          <p:nvPr/>
        </p:nvSpPr>
        <p:spPr>
          <a:xfrm>
            <a:off x="638355" y="1585730"/>
            <a:ext cx="1587260" cy="400110"/>
          </a:xfrm>
          <a:prstGeom prst="rect">
            <a:avLst/>
          </a:prstGeom>
          <a:noFill/>
        </p:spPr>
        <p:txBody>
          <a:bodyPr wrap="square" rtlCol="0">
            <a:spAutoFit/>
          </a:bodyPr>
          <a:lstStyle/>
          <a:p>
            <a:r>
              <a:rPr lang="en-US" sz="2000" b="1" dirty="0" smtClean="0">
                <a:solidFill>
                  <a:schemeClr val="bg1"/>
                </a:solidFill>
              </a:rPr>
              <a:t>HOW TO BID</a:t>
            </a:r>
            <a:endParaRPr lang="en-US" sz="2000" b="1" dirty="0">
              <a:solidFill>
                <a:schemeClr val="bg1"/>
              </a:solidFill>
            </a:endParaRPr>
          </a:p>
        </p:txBody>
      </p:sp>
      <p:sp>
        <p:nvSpPr>
          <p:cNvPr id="34" name="TextBox 33"/>
          <p:cNvSpPr txBox="1"/>
          <p:nvPr/>
        </p:nvSpPr>
        <p:spPr>
          <a:xfrm>
            <a:off x="219075" y="2592042"/>
            <a:ext cx="2584593" cy="1107996"/>
          </a:xfrm>
          <a:prstGeom prst="rect">
            <a:avLst/>
          </a:prstGeom>
          <a:noFill/>
        </p:spPr>
        <p:txBody>
          <a:bodyPr wrap="square" rtlCol="0">
            <a:spAutoFit/>
          </a:bodyPr>
          <a:lstStyle/>
          <a:p>
            <a:pPr algn="ctr"/>
            <a:r>
              <a:rPr lang="en-US" sz="1600" b="1" dirty="0" smtClean="0">
                <a:solidFill>
                  <a:schemeClr val="bg1"/>
                </a:solidFill>
              </a:rPr>
              <a:t>USACE CONTACTS AND ADVERTISEMENTS BY LOCATION</a:t>
            </a:r>
          </a:p>
          <a:p>
            <a:pPr algn="ctr"/>
            <a:endParaRPr lang="en-US" b="1" dirty="0" smtClean="0">
              <a:solidFill>
                <a:schemeClr val="bg1"/>
              </a:solidFill>
            </a:endParaRPr>
          </a:p>
        </p:txBody>
      </p: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1464" y="6347078"/>
            <a:ext cx="1750536" cy="510922"/>
          </a:xfrm>
          <a:prstGeom prst="rect">
            <a:avLst/>
          </a:prstGeom>
        </p:spPr>
      </p:pic>
      <p:pic>
        <p:nvPicPr>
          <p:cNvPr id="3" name="Picture 2"/>
          <p:cNvPicPr>
            <a:picLocks noChangeAspect="1"/>
          </p:cNvPicPr>
          <p:nvPr/>
        </p:nvPicPr>
        <p:blipFill rotWithShape="1">
          <a:blip r:embed="rId9"/>
          <a:srcRect l="10376" t="8389" r="12387" b="9034"/>
          <a:stretch/>
        </p:blipFill>
        <p:spPr>
          <a:xfrm>
            <a:off x="131023" y="5504907"/>
            <a:ext cx="1862055" cy="1277490"/>
          </a:xfrm>
          <a:prstGeom prst="rect">
            <a:avLst/>
          </a:prstGeom>
        </p:spPr>
      </p:pic>
      <p:sp>
        <p:nvSpPr>
          <p:cNvPr id="4" name="TextBox 3"/>
          <p:cNvSpPr txBox="1"/>
          <p:nvPr/>
        </p:nvSpPr>
        <p:spPr>
          <a:xfrm>
            <a:off x="122108" y="5227908"/>
            <a:ext cx="2242386" cy="276999"/>
          </a:xfrm>
          <a:prstGeom prst="rect">
            <a:avLst/>
          </a:prstGeom>
          <a:noFill/>
        </p:spPr>
        <p:txBody>
          <a:bodyPr wrap="square" rtlCol="0">
            <a:spAutoFit/>
          </a:bodyPr>
          <a:lstStyle/>
          <a:p>
            <a:r>
              <a:rPr lang="en-US" sz="1200" b="1" dirty="0" smtClean="0"/>
              <a:t>This site was developed by:</a:t>
            </a:r>
            <a:endParaRPr lang="en-US" sz="1200" b="1" dirty="0"/>
          </a:p>
        </p:txBody>
      </p:sp>
      <p:graphicFrame>
        <p:nvGraphicFramePr>
          <p:cNvPr id="6" name="Diagram 5"/>
          <p:cNvGraphicFramePr/>
          <p:nvPr>
            <p:extLst>
              <p:ext uri="{D42A27DB-BD31-4B8C-83A1-F6EECF244321}">
                <p14:modId xmlns:p14="http://schemas.microsoft.com/office/powerpoint/2010/main" val="1472323724"/>
              </p:ext>
            </p:extLst>
          </p:nvPr>
        </p:nvGraphicFramePr>
        <p:xfrm>
          <a:off x="-303058" y="243007"/>
          <a:ext cx="47026" cy="52508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 name="TextBox 1"/>
          <p:cNvSpPr txBox="1"/>
          <p:nvPr/>
        </p:nvSpPr>
        <p:spPr>
          <a:xfrm>
            <a:off x="2763955" y="0"/>
            <a:ext cx="7677509" cy="1107996"/>
          </a:xfrm>
          <a:prstGeom prst="rect">
            <a:avLst/>
          </a:prstGeom>
          <a:noFill/>
        </p:spPr>
        <p:txBody>
          <a:bodyPr wrap="square" rtlCol="0">
            <a:spAutoFit/>
          </a:bodyPr>
          <a:lstStyle/>
          <a:p>
            <a:pPr algn="ctr"/>
            <a:r>
              <a:rPr lang="en-US" sz="6600" b="1" dirty="0" smtClean="0"/>
              <a:t>USACE BID ASSIST </a:t>
            </a:r>
            <a:endParaRPr lang="en-US" sz="6600" b="1" dirty="0"/>
          </a:p>
        </p:txBody>
      </p:sp>
      <p:sp>
        <p:nvSpPr>
          <p:cNvPr id="8" name="Rectangle 7"/>
          <p:cNvSpPr/>
          <p:nvPr/>
        </p:nvSpPr>
        <p:spPr>
          <a:xfrm>
            <a:off x="5450529" y="6468143"/>
            <a:ext cx="1722266" cy="400110"/>
          </a:xfrm>
          <a:prstGeom prst="rect">
            <a:avLst/>
          </a:prstGeom>
          <a:noFill/>
        </p:spPr>
        <p:txBody>
          <a:bodyPr wrap="none" lIns="91440" tIns="45720" rIns="91440" bIns="45720">
            <a:spAutoFit/>
          </a:bodyPr>
          <a:lstStyle/>
          <a:p>
            <a:pPr algn="ctr"/>
            <a:r>
              <a:rPr lang="en-US" sz="2000" b="1" cap="none" spc="0" dirty="0" smtClean="0">
                <a:ln w="12700">
                  <a:solidFill>
                    <a:schemeClr val="accent3">
                      <a:lumMod val="50000"/>
                    </a:schemeClr>
                  </a:solidFill>
                  <a:prstDash val="solid"/>
                </a:ln>
                <a:solidFill>
                  <a:srgbClr val="FF0000"/>
                </a:solidFill>
                <a:effectLst>
                  <a:innerShdw blurRad="177800">
                    <a:schemeClr val="accent3">
                      <a:lumMod val="50000"/>
                    </a:schemeClr>
                  </a:innerShdw>
                </a:effectLst>
              </a:rPr>
              <a:t>755,122 Views</a:t>
            </a:r>
            <a:endParaRPr lang="en-US" sz="20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endParaRPr>
          </a:p>
        </p:txBody>
      </p:sp>
    </p:spTree>
    <p:extLst>
      <p:ext uri="{BB962C8B-B14F-4D97-AF65-F5344CB8AC3E}">
        <p14:creationId xmlns:p14="http://schemas.microsoft.com/office/powerpoint/2010/main" val="1451490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38" y="1989972"/>
            <a:ext cx="10515600" cy="1325563"/>
          </a:xfrm>
        </p:spPr>
        <p:txBody>
          <a:bodyPr>
            <a:normAutofit fontScale="90000"/>
          </a:bodyPr>
          <a:lstStyle/>
          <a:p>
            <a:pPr algn="ctr"/>
            <a:r>
              <a:rPr lang="en-US" sz="5400" b="1" dirty="0" smtClean="0"/>
              <a:t>Email notifications for updates to website and new contract advertisements.</a:t>
            </a:r>
            <a:endParaRPr lang="en-US" sz="5400" b="1" dirty="0"/>
          </a:p>
        </p:txBody>
      </p:sp>
      <p:sp>
        <p:nvSpPr>
          <p:cNvPr id="4" name="TextBox 3"/>
          <p:cNvSpPr txBox="1"/>
          <p:nvPr/>
        </p:nvSpPr>
        <p:spPr>
          <a:xfrm>
            <a:off x="420444" y="3667582"/>
            <a:ext cx="11352364" cy="830997"/>
          </a:xfrm>
          <a:prstGeom prst="rect">
            <a:avLst/>
          </a:prstGeom>
          <a:noFill/>
        </p:spPr>
        <p:txBody>
          <a:bodyPr wrap="square" rtlCol="0">
            <a:spAutoFit/>
          </a:bodyPr>
          <a:lstStyle/>
          <a:p>
            <a:r>
              <a:rPr lang="en-US" sz="2400" b="1" dirty="0" smtClean="0"/>
              <a:t>Please insert your email below to receive updates and notifications about job openings across your areas.</a:t>
            </a:r>
            <a:endParaRPr lang="en-US" sz="2400" b="1" dirty="0"/>
          </a:p>
        </p:txBody>
      </p:sp>
      <p:sp>
        <p:nvSpPr>
          <p:cNvPr id="5" name="Rectangle 4"/>
          <p:cNvSpPr/>
          <p:nvPr/>
        </p:nvSpPr>
        <p:spPr>
          <a:xfrm>
            <a:off x="3139873" y="5002104"/>
            <a:ext cx="5342021" cy="5534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solidFill>
                  <a:schemeClr val="bg1"/>
                </a:solidFill>
              </a:rPr>
              <a:t>John.Doe@gmail.com</a:t>
            </a:r>
            <a:endParaRPr lang="en-US" sz="2400" b="1" dirty="0">
              <a:solidFill>
                <a:schemeClr val="bg1"/>
              </a:solidFill>
            </a:endParaRPr>
          </a:p>
        </p:txBody>
      </p:sp>
      <p:sp>
        <p:nvSpPr>
          <p:cNvPr id="6" name="Rectangle 5"/>
          <p:cNvSpPr/>
          <p:nvPr/>
        </p:nvSpPr>
        <p:spPr>
          <a:xfrm>
            <a:off x="5136908" y="5940741"/>
            <a:ext cx="1660357" cy="60157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SUBMIT</a:t>
            </a:r>
            <a:endParaRPr lang="en-US" dirty="0"/>
          </a:p>
        </p:txBody>
      </p:sp>
      <p:sp>
        <p:nvSpPr>
          <p:cNvPr id="3" name="Rectangle 2"/>
          <p:cNvSpPr/>
          <p:nvPr/>
        </p:nvSpPr>
        <p:spPr>
          <a:xfrm>
            <a:off x="2956351" y="257159"/>
            <a:ext cx="6511369" cy="1107996"/>
          </a:xfrm>
          <a:prstGeom prst="rect">
            <a:avLst/>
          </a:prstGeom>
        </p:spPr>
        <p:txBody>
          <a:bodyPr wrap="square">
            <a:spAutoFit/>
          </a:bodyPr>
          <a:lstStyle/>
          <a:p>
            <a:r>
              <a:rPr lang="en-US" sz="6600" b="1" dirty="0"/>
              <a:t>USACE BID ASSIST </a:t>
            </a:r>
          </a:p>
        </p:txBody>
      </p:sp>
      <p:pic>
        <p:nvPicPr>
          <p:cNvPr id="7" name="Picture 6"/>
          <p:cNvPicPr>
            <a:picLocks noChangeAspect="1"/>
          </p:cNvPicPr>
          <p:nvPr/>
        </p:nvPicPr>
        <p:blipFill>
          <a:blip r:embed="rId2"/>
          <a:stretch>
            <a:fillRect/>
          </a:stretch>
        </p:blipFill>
        <p:spPr>
          <a:xfrm>
            <a:off x="420444" y="257159"/>
            <a:ext cx="1499746" cy="1146147"/>
          </a:xfrm>
          <a:prstGeom prst="rect">
            <a:avLst/>
          </a:prstGeom>
        </p:spPr>
      </p:pic>
      <p:sp>
        <p:nvSpPr>
          <p:cNvPr id="8" name="TextBox 7"/>
          <p:cNvSpPr txBox="1"/>
          <p:nvPr/>
        </p:nvSpPr>
        <p:spPr>
          <a:xfrm>
            <a:off x="8574658" y="5779866"/>
            <a:ext cx="3416060" cy="923330"/>
          </a:xfrm>
          <a:prstGeom prst="rect">
            <a:avLst/>
          </a:prstGeom>
          <a:noFill/>
        </p:spPr>
        <p:txBody>
          <a:bodyPr wrap="square" rtlCol="0">
            <a:spAutoFit/>
          </a:bodyPr>
          <a:lstStyle/>
          <a:p>
            <a:r>
              <a:rPr lang="en-US" dirty="0" smtClean="0">
                <a:solidFill>
                  <a:srgbClr val="FF0000"/>
                </a:solidFill>
              </a:rPr>
              <a:t>Note:</a:t>
            </a:r>
          </a:p>
          <a:p>
            <a:r>
              <a:rPr lang="en-US" dirty="0" smtClean="0">
                <a:solidFill>
                  <a:srgbClr val="FF0000"/>
                </a:solidFill>
              </a:rPr>
              <a:t>Unsubscribe button at bottom of automated emails.</a:t>
            </a:r>
            <a:endParaRPr lang="en-US" dirty="0">
              <a:solidFill>
                <a:srgbClr val="FF0000"/>
              </a:solidFill>
            </a:endParaRPr>
          </a:p>
        </p:txBody>
      </p:sp>
      <p:sp>
        <p:nvSpPr>
          <p:cNvPr id="9" name="Rectangle 8"/>
          <p:cNvSpPr/>
          <p:nvPr/>
        </p:nvSpPr>
        <p:spPr>
          <a:xfrm>
            <a:off x="8574658" y="5818601"/>
            <a:ext cx="3260783" cy="8458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748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5400" b="1" dirty="0" smtClean="0"/>
              <a:t>Spring 2019 – Capstone Class</a:t>
            </a:r>
            <a:endParaRPr lang="en-US" sz="5400"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498"/>
          <a:stretch/>
        </p:blipFill>
        <p:spPr>
          <a:xfrm rot="10800000">
            <a:off x="5178827" y="1833776"/>
            <a:ext cx="6524425" cy="3890275"/>
          </a:xfrm>
          <a:prstGeom prst="rect">
            <a:avLst/>
          </a:prstGeom>
        </p:spPr>
      </p:pic>
      <p:sp>
        <p:nvSpPr>
          <p:cNvPr id="4" name="TextBox 3"/>
          <p:cNvSpPr txBox="1"/>
          <p:nvPr/>
        </p:nvSpPr>
        <p:spPr>
          <a:xfrm>
            <a:off x="91440" y="1126057"/>
            <a:ext cx="5087387" cy="5786199"/>
          </a:xfrm>
          <a:prstGeom prst="rect">
            <a:avLst/>
          </a:prstGeom>
          <a:noFill/>
        </p:spPr>
        <p:txBody>
          <a:bodyPr wrap="square" rtlCol="0">
            <a:spAutoFit/>
          </a:bodyPr>
          <a:lstStyle/>
          <a:p>
            <a:r>
              <a:rPr lang="en-US" sz="2400" b="1" dirty="0"/>
              <a:t>USACE Bid Assist </a:t>
            </a:r>
            <a:r>
              <a:rPr lang="en-US" sz="2400" b="1" dirty="0" smtClean="0"/>
              <a:t>Development:</a:t>
            </a:r>
            <a:endParaRPr lang="en-US" sz="2400" b="1" dirty="0"/>
          </a:p>
          <a:p>
            <a:endParaRPr lang="en-US" sz="2000" b="1" dirty="0" smtClean="0"/>
          </a:p>
          <a:p>
            <a:r>
              <a:rPr lang="en-US" sz="2000" b="1" dirty="0" smtClean="0"/>
              <a:t>6 </a:t>
            </a:r>
            <a:r>
              <a:rPr lang="en-US" sz="2000" b="1" dirty="0"/>
              <a:t>Students W</a:t>
            </a:r>
            <a:r>
              <a:rPr lang="en-US" sz="2000" b="1" dirty="0" smtClean="0"/>
              <a:t>orked: </a:t>
            </a:r>
          </a:p>
          <a:p>
            <a:r>
              <a:rPr lang="en-US" sz="2000" dirty="0" smtClean="0"/>
              <a:t>1,032 </a:t>
            </a:r>
            <a:r>
              <a:rPr lang="en-US" sz="2000" dirty="0"/>
              <a:t>hours x Volunteer Wage Rate </a:t>
            </a:r>
            <a:r>
              <a:rPr lang="en-US" sz="2000" dirty="0" smtClean="0"/>
              <a:t>$25.43/hour </a:t>
            </a:r>
            <a:r>
              <a:rPr lang="en-US" sz="2000" dirty="0"/>
              <a:t>(not IT Wage Rate) =  </a:t>
            </a:r>
            <a:r>
              <a:rPr lang="en-US" sz="2000" b="1" dirty="0">
                <a:solidFill>
                  <a:srgbClr val="FF0000"/>
                </a:solidFill>
              </a:rPr>
              <a:t>$26,243.76</a:t>
            </a:r>
          </a:p>
          <a:p>
            <a:endParaRPr lang="en-US" sz="2000" dirty="0" smtClean="0"/>
          </a:p>
          <a:p>
            <a:r>
              <a:rPr lang="en-US" sz="2000" b="1" dirty="0" smtClean="0"/>
              <a:t>If </a:t>
            </a:r>
            <a:r>
              <a:rPr lang="en-US" sz="2000" b="1" dirty="0"/>
              <a:t>using IT Hourly Wage </a:t>
            </a:r>
            <a:r>
              <a:rPr lang="en-US" sz="2000" b="1" dirty="0" smtClean="0"/>
              <a:t>Nations:</a:t>
            </a:r>
          </a:p>
          <a:p>
            <a:r>
              <a:rPr lang="en-US" sz="2000" dirty="0" smtClean="0"/>
              <a:t>Average </a:t>
            </a:r>
            <a:r>
              <a:rPr lang="en-US" sz="2000" dirty="0"/>
              <a:t>of $28.00/hour = </a:t>
            </a:r>
            <a:r>
              <a:rPr lang="en-US" sz="2000" b="1" dirty="0">
                <a:solidFill>
                  <a:srgbClr val="FF0000"/>
                </a:solidFill>
              </a:rPr>
              <a:t>$28,896.00</a:t>
            </a:r>
            <a:r>
              <a:rPr lang="en-US" sz="2000" dirty="0"/>
              <a:t> Value</a:t>
            </a:r>
          </a:p>
          <a:p>
            <a:r>
              <a:rPr lang="en-US" sz="2000" dirty="0"/>
              <a:t>	</a:t>
            </a:r>
          </a:p>
          <a:p>
            <a:r>
              <a:rPr lang="en-US" sz="2400" b="1" dirty="0" smtClean="0"/>
              <a:t>Students</a:t>
            </a:r>
            <a:r>
              <a:rPr lang="en-US" sz="2400" b="1" dirty="0"/>
              <a:t>:</a:t>
            </a:r>
          </a:p>
          <a:p>
            <a:r>
              <a:rPr lang="en-US" sz="2400" dirty="0"/>
              <a:t>	</a:t>
            </a:r>
            <a:r>
              <a:rPr lang="en-US" sz="2400" dirty="0" smtClean="0"/>
              <a:t>- </a:t>
            </a:r>
            <a:r>
              <a:rPr lang="en-US" sz="2400" dirty="0"/>
              <a:t>Aashish Gurung (Team Lead)</a:t>
            </a:r>
          </a:p>
          <a:p>
            <a:r>
              <a:rPr lang="en-US" sz="2400" dirty="0"/>
              <a:t>	- </a:t>
            </a:r>
            <a:r>
              <a:rPr lang="en-US" sz="2400" dirty="0" err="1"/>
              <a:t>Indop</a:t>
            </a:r>
            <a:r>
              <a:rPr lang="en-US" sz="2400" dirty="0"/>
              <a:t> Pun </a:t>
            </a:r>
            <a:r>
              <a:rPr lang="en-US" sz="2400" dirty="0" smtClean="0"/>
              <a:t>Magar</a:t>
            </a:r>
          </a:p>
          <a:p>
            <a:r>
              <a:rPr lang="en-US" sz="2400" dirty="0"/>
              <a:t>	</a:t>
            </a:r>
            <a:r>
              <a:rPr lang="en-US" sz="2400" dirty="0" smtClean="0"/>
              <a:t>- </a:t>
            </a:r>
            <a:r>
              <a:rPr lang="en-US" sz="2400" dirty="0"/>
              <a:t>Hassan </a:t>
            </a:r>
            <a:r>
              <a:rPr lang="en-US" sz="2400" dirty="0" err="1"/>
              <a:t>Altajer</a:t>
            </a:r>
            <a:endParaRPr lang="en-US" sz="2400" dirty="0"/>
          </a:p>
          <a:p>
            <a:r>
              <a:rPr lang="en-US" sz="2400" dirty="0"/>
              <a:t>	</a:t>
            </a:r>
            <a:r>
              <a:rPr lang="en-US" sz="2400" dirty="0" smtClean="0"/>
              <a:t>- </a:t>
            </a:r>
            <a:r>
              <a:rPr lang="en-US" sz="2400" dirty="0"/>
              <a:t>Sebastian </a:t>
            </a:r>
            <a:r>
              <a:rPr lang="en-US" sz="2400" dirty="0" err="1"/>
              <a:t>Skaats</a:t>
            </a:r>
            <a:endParaRPr lang="en-US" sz="2400" dirty="0"/>
          </a:p>
          <a:p>
            <a:r>
              <a:rPr lang="en-US" sz="2400" dirty="0"/>
              <a:t>	</a:t>
            </a:r>
            <a:r>
              <a:rPr lang="en-US" sz="2400" dirty="0" smtClean="0"/>
              <a:t>- </a:t>
            </a:r>
            <a:r>
              <a:rPr lang="en-US" sz="2400" dirty="0"/>
              <a:t>Hussain </a:t>
            </a:r>
            <a:r>
              <a:rPr lang="en-US" sz="2400" dirty="0" err="1"/>
              <a:t>Bukhader</a:t>
            </a:r>
            <a:endParaRPr lang="en-US" sz="2400" dirty="0"/>
          </a:p>
          <a:p>
            <a:r>
              <a:rPr lang="en-US" sz="2400" dirty="0"/>
              <a:t>	</a:t>
            </a:r>
            <a:r>
              <a:rPr lang="en-US" sz="2400" dirty="0" smtClean="0"/>
              <a:t>- </a:t>
            </a:r>
            <a:r>
              <a:rPr lang="en-US" sz="2400" dirty="0"/>
              <a:t>Mahdi </a:t>
            </a:r>
            <a:r>
              <a:rPr lang="en-US" sz="2400" dirty="0" err="1"/>
              <a:t>Bukhader</a:t>
            </a:r>
            <a:endParaRPr lang="en-US" sz="2000" dirty="0"/>
          </a:p>
          <a:p>
            <a:r>
              <a:rPr lang="en-US" dirty="0"/>
              <a:t>	</a:t>
            </a:r>
          </a:p>
        </p:txBody>
      </p:sp>
    </p:spTree>
    <p:extLst>
      <p:ext uri="{BB962C8B-B14F-4D97-AF65-F5344CB8AC3E}">
        <p14:creationId xmlns:p14="http://schemas.microsoft.com/office/powerpoint/2010/main" val="266130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23" y="322505"/>
            <a:ext cx="11259079" cy="5812288"/>
          </a:xfrm>
          <a:prstGeom prst="rect">
            <a:avLst/>
          </a:prstGeom>
        </p:spPr>
      </p:pic>
    </p:spTree>
    <p:extLst>
      <p:ext uri="{BB962C8B-B14F-4D97-AF65-F5344CB8AC3E}">
        <p14:creationId xmlns:p14="http://schemas.microsoft.com/office/powerpoint/2010/main" val="153106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09" y="484276"/>
            <a:ext cx="11681816" cy="5766895"/>
          </a:xfrm>
          <a:prstGeom prst="rect">
            <a:avLst/>
          </a:prstGeom>
        </p:spPr>
      </p:pic>
    </p:spTree>
    <p:extLst>
      <p:ext uri="{BB962C8B-B14F-4D97-AF65-F5344CB8AC3E}">
        <p14:creationId xmlns:p14="http://schemas.microsoft.com/office/powerpoint/2010/main" val="278970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4156"/>
          <a:stretch/>
        </p:blipFill>
        <p:spPr>
          <a:xfrm>
            <a:off x="838200" y="615141"/>
            <a:ext cx="10695709" cy="5766319"/>
          </a:xfrm>
          <a:prstGeom prst="rect">
            <a:avLst/>
          </a:prstGeom>
        </p:spPr>
      </p:pic>
    </p:spTree>
    <p:extLst>
      <p:ext uri="{BB962C8B-B14F-4D97-AF65-F5344CB8AC3E}">
        <p14:creationId xmlns:p14="http://schemas.microsoft.com/office/powerpoint/2010/main" val="112887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417"/>
          <a:stretch/>
        </p:blipFill>
        <p:spPr>
          <a:xfrm>
            <a:off x="365760" y="415635"/>
            <a:ext cx="11460480" cy="6226233"/>
          </a:xfrm>
          <a:prstGeom prst="rect">
            <a:avLst/>
          </a:prstGeom>
        </p:spPr>
      </p:pic>
    </p:spTree>
    <p:extLst>
      <p:ext uri="{BB962C8B-B14F-4D97-AF65-F5344CB8AC3E}">
        <p14:creationId xmlns:p14="http://schemas.microsoft.com/office/powerpoint/2010/main" val="428868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879"/>
          <a:stretch/>
        </p:blipFill>
        <p:spPr>
          <a:xfrm>
            <a:off x="315883" y="274319"/>
            <a:ext cx="11607767" cy="6276109"/>
          </a:xfrm>
          <a:prstGeom prst="rect">
            <a:avLst/>
          </a:prstGeom>
        </p:spPr>
      </p:pic>
    </p:spTree>
    <p:extLst>
      <p:ext uri="{BB962C8B-B14F-4D97-AF65-F5344CB8AC3E}">
        <p14:creationId xmlns:p14="http://schemas.microsoft.com/office/powerpoint/2010/main" val="354373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515"/>
          <a:stretch/>
        </p:blipFill>
        <p:spPr>
          <a:xfrm>
            <a:off x="369916" y="365125"/>
            <a:ext cx="11452167" cy="6215403"/>
          </a:xfrm>
          <a:prstGeom prst="rect">
            <a:avLst/>
          </a:prstGeom>
        </p:spPr>
      </p:pic>
    </p:spTree>
    <p:extLst>
      <p:ext uri="{BB962C8B-B14F-4D97-AF65-F5344CB8AC3E}">
        <p14:creationId xmlns:p14="http://schemas.microsoft.com/office/powerpoint/2010/main" val="242958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Contact Information:</a:t>
            </a:r>
            <a:endParaRPr lang="en-US" sz="5400" b="1" dirty="0"/>
          </a:p>
        </p:txBody>
      </p:sp>
      <p:sp>
        <p:nvSpPr>
          <p:cNvPr id="3" name="TextBox 2"/>
          <p:cNvSpPr txBox="1"/>
          <p:nvPr/>
        </p:nvSpPr>
        <p:spPr>
          <a:xfrm>
            <a:off x="532015" y="1474557"/>
            <a:ext cx="7074131" cy="4832092"/>
          </a:xfrm>
          <a:prstGeom prst="rect">
            <a:avLst/>
          </a:prstGeom>
          <a:noFill/>
        </p:spPr>
        <p:txBody>
          <a:bodyPr wrap="square" rtlCol="0">
            <a:spAutoFit/>
          </a:bodyPr>
          <a:lstStyle/>
          <a:p>
            <a:r>
              <a:rPr lang="en-US" sz="2800" dirty="0" smtClean="0"/>
              <a:t>Sarah Noel</a:t>
            </a:r>
          </a:p>
          <a:p>
            <a:r>
              <a:rPr lang="en-US" sz="2800" dirty="0" smtClean="0"/>
              <a:t>Natural Resources Specialist</a:t>
            </a:r>
          </a:p>
          <a:p>
            <a:r>
              <a:rPr lang="en-US" sz="2800" dirty="0" smtClean="0"/>
              <a:t>Texoma Lake Office </a:t>
            </a:r>
          </a:p>
          <a:p>
            <a:r>
              <a:rPr lang="en-US" sz="2800" dirty="0" smtClean="0"/>
              <a:t>351 Corps Rd.</a:t>
            </a:r>
          </a:p>
          <a:p>
            <a:r>
              <a:rPr lang="en-US" sz="2800" dirty="0" smtClean="0"/>
              <a:t>Denison, TX 75020</a:t>
            </a:r>
          </a:p>
          <a:p>
            <a:endParaRPr lang="en-US" sz="2800" dirty="0"/>
          </a:p>
          <a:p>
            <a:r>
              <a:rPr lang="en-US" sz="2800" dirty="0" smtClean="0"/>
              <a:t>Cell: 580-916-5771</a:t>
            </a:r>
          </a:p>
          <a:p>
            <a:r>
              <a:rPr lang="en-US" sz="2800" dirty="0" smtClean="0"/>
              <a:t>Work: 903-465-4990 Ext: 7807</a:t>
            </a:r>
          </a:p>
          <a:p>
            <a:endParaRPr lang="en-US" sz="2800" dirty="0"/>
          </a:p>
          <a:p>
            <a:r>
              <a:rPr lang="en-US" sz="2800" dirty="0" smtClean="0"/>
              <a:t>Email: </a:t>
            </a:r>
            <a:r>
              <a:rPr lang="en-US" sz="2800" dirty="0" smtClean="0">
                <a:hlinkClick r:id="rId2"/>
              </a:rPr>
              <a:t>Sarah.K.Noel@usace.army.mil</a:t>
            </a:r>
            <a:endParaRPr lang="en-US" sz="2800" dirty="0" smtClean="0"/>
          </a:p>
          <a:p>
            <a:r>
              <a:rPr lang="en-US" sz="2800" dirty="0" smtClean="0"/>
              <a:t>Discord ID: ROM007 (#3694) </a:t>
            </a:r>
            <a:endParaRPr lang="en-US" sz="2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0627"/>
          <a:stretch/>
        </p:blipFill>
        <p:spPr>
          <a:xfrm>
            <a:off x="7061282" y="1690688"/>
            <a:ext cx="3517789" cy="2693354"/>
          </a:xfrm>
          <a:prstGeom prst="rect">
            <a:avLst/>
          </a:prstGeom>
        </p:spPr>
      </p:pic>
      <p:sp>
        <p:nvSpPr>
          <p:cNvPr id="5" name="Rectangle 4"/>
          <p:cNvSpPr/>
          <p:nvPr/>
        </p:nvSpPr>
        <p:spPr>
          <a:xfrm>
            <a:off x="6841747" y="4206270"/>
            <a:ext cx="3956857" cy="1015663"/>
          </a:xfrm>
          <a:prstGeom prst="rect">
            <a:avLst/>
          </a:prstGeom>
        </p:spPr>
        <p:txBody>
          <a:bodyPr wrap="square">
            <a:spAutoFit/>
          </a:bodyPr>
          <a:lstStyle/>
          <a:p>
            <a:pPr algn="ctr"/>
            <a:r>
              <a:rPr lang="en-US" sz="6000" dirty="0" smtClean="0">
                <a:solidFill>
                  <a:srgbClr val="FF0000"/>
                </a:solidFill>
              </a:rPr>
              <a:t>BID ASSIST</a:t>
            </a:r>
            <a:endParaRPr lang="en-US" sz="6000" dirty="0">
              <a:solidFill>
                <a:srgbClr val="FF0000"/>
              </a:solidFill>
            </a:endParaRPr>
          </a:p>
        </p:txBody>
      </p:sp>
    </p:spTree>
    <p:extLst>
      <p:ext uri="{BB962C8B-B14F-4D97-AF65-F5344CB8AC3E}">
        <p14:creationId xmlns:p14="http://schemas.microsoft.com/office/powerpoint/2010/main" val="328410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8"/>
            <a:ext cx="10515600" cy="1325563"/>
          </a:xfrm>
        </p:spPr>
        <p:txBody>
          <a:bodyPr>
            <a:normAutofit/>
          </a:bodyPr>
          <a:lstStyle/>
          <a:p>
            <a:pPr algn="ctr"/>
            <a:r>
              <a:rPr lang="en-US" sz="6600" b="1" dirty="0" smtClean="0"/>
              <a:t>HOW TO BID</a:t>
            </a:r>
            <a:endParaRPr lang="en-US" sz="6600" b="1" dirty="0"/>
          </a:p>
        </p:txBody>
      </p:sp>
      <p:sp>
        <p:nvSpPr>
          <p:cNvPr id="4" name="TextBox 3"/>
          <p:cNvSpPr txBox="1"/>
          <p:nvPr/>
        </p:nvSpPr>
        <p:spPr>
          <a:xfrm>
            <a:off x="213410" y="5879409"/>
            <a:ext cx="11938958" cy="584775"/>
          </a:xfrm>
          <a:prstGeom prst="rect">
            <a:avLst/>
          </a:prstGeom>
          <a:noFill/>
        </p:spPr>
        <p:txBody>
          <a:bodyPr wrap="square" rtlCol="0">
            <a:spAutoFit/>
          </a:bodyPr>
          <a:lstStyle/>
          <a:p>
            <a:r>
              <a:rPr lang="en-US" sz="1600" b="1" dirty="0" smtClean="0"/>
              <a:t>DISCLAIMER: Be aware that there is no charge for these services. Some companies may solicit and charge you to complete the registration process. The resources on this website will aid you in successfully bidding on a Government contract.</a:t>
            </a:r>
            <a:endParaRPr lang="en-US" sz="1600" b="1" dirty="0"/>
          </a:p>
        </p:txBody>
      </p:sp>
      <p:sp>
        <p:nvSpPr>
          <p:cNvPr id="7" name="Rectangle 6"/>
          <p:cNvSpPr/>
          <p:nvPr/>
        </p:nvSpPr>
        <p:spPr>
          <a:xfrm>
            <a:off x="2903470" y="2047638"/>
            <a:ext cx="481263" cy="397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03469" y="2724318"/>
            <a:ext cx="481263" cy="397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9407" y="3400998"/>
            <a:ext cx="481263" cy="397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9406" y="4077678"/>
            <a:ext cx="481263" cy="397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49989" y="2023016"/>
            <a:ext cx="6255059" cy="461665"/>
          </a:xfrm>
          <a:prstGeom prst="rect">
            <a:avLst/>
          </a:prstGeom>
          <a:noFill/>
        </p:spPr>
        <p:txBody>
          <a:bodyPr wrap="square" rtlCol="0">
            <a:spAutoFit/>
          </a:bodyPr>
          <a:lstStyle/>
          <a:p>
            <a:r>
              <a:rPr lang="en-US" sz="2400" b="1" dirty="0" smtClean="0"/>
              <a:t>STEP 1: </a:t>
            </a:r>
            <a:r>
              <a:rPr lang="en-US" sz="2400" dirty="0" smtClean="0"/>
              <a:t>THE DUNS AND BRADSTREET PROCESS</a:t>
            </a:r>
            <a:endParaRPr lang="en-US" sz="2400" dirty="0"/>
          </a:p>
        </p:txBody>
      </p:sp>
      <p:sp>
        <p:nvSpPr>
          <p:cNvPr id="13" name="TextBox 12"/>
          <p:cNvSpPr txBox="1"/>
          <p:nvPr/>
        </p:nvSpPr>
        <p:spPr>
          <a:xfrm>
            <a:off x="3949989" y="2716291"/>
            <a:ext cx="5575390" cy="461665"/>
          </a:xfrm>
          <a:prstGeom prst="rect">
            <a:avLst/>
          </a:prstGeom>
          <a:noFill/>
        </p:spPr>
        <p:txBody>
          <a:bodyPr wrap="square" rtlCol="0">
            <a:spAutoFit/>
          </a:bodyPr>
          <a:lstStyle/>
          <a:p>
            <a:r>
              <a:rPr lang="en-US" sz="2400" b="1" dirty="0" smtClean="0"/>
              <a:t>STEP 2: </a:t>
            </a:r>
            <a:r>
              <a:rPr lang="en-US" sz="2400" dirty="0" smtClean="0"/>
              <a:t>THE SAM.GOV PROCESS</a:t>
            </a:r>
            <a:endParaRPr lang="en-US" sz="2400" b="1" dirty="0"/>
          </a:p>
        </p:txBody>
      </p:sp>
      <p:sp>
        <p:nvSpPr>
          <p:cNvPr id="14" name="TextBox 13"/>
          <p:cNvSpPr txBox="1"/>
          <p:nvPr/>
        </p:nvSpPr>
        <p:spPr>
          <a:xfrm>
            <a:off x="3981090" y="3373742"/>
            <a:ext cx="5513187" cy="461665"/>
          </a:xfrm>
          <a:prstGeom prst="rect">
            <a:avLst/>
          </a:prstGeom>
          <a:noFill/>
        </p:spPr>
        <p:txBody>
          <a:bodyPr wrap="square" rtlCol="0">
            <a:spAutoFit/>
          </a:bodyPr>
          <a:lstStyle/>
          <a:p>
            <a:r>
              <a:rPr lang="en-US" sz="2400" b="1" dirty="0" smtClean="0"/>
              <a:t>STEP 3: </a:t>
            </a:r>
            <a:r>
              <a:rPr lang="en-US" sz="2400" dirty="0" smtClean="0"/>
              <a:t>THE FBO.GOV PROCESS</a:t>
            </a:r>
            <a:endParaRPr lang="en-US" sz="2400" b="1" dirty="0"/>
          </a:p>
        </p:txBody>
      </p:sp>
      <p:sp>
        <p:nvSpPr>
          <p:cNvPr id="15" name="TextBox 14"/>
          <p:cNvSpPr txBox="1"/>
          <p:nvPr/>
        </p:nvSpPr>
        <p:spPr>
          <a:xfrm>
            <a:off x="3949989" y="4010439"/>
            <a:ext cx="6470719" cy="461665"/>
          </a:xfrm>
          <a:prstGeom prst="rect">
            <a:avLst/>
          </a:prstGeom>
          <a:noFill/>
        </p:spPr>
        <p:txBody>
          <a:bodyPr wrap="square" rtlCol="0">
            <a:spAutoFit/>
          </a:bodyPr>
          <a:lstStyle/>
          <a:p>
            <a:r>
              <a:rPr lang="en-US" sz="2400" b="1" dirty="0" smtClean="0"/>
              <a:t>STEP 4: </a:t>
            </a:r>
            <a:r>
              <a:rPr lang="en-US" sz="2400" dirty="0" smtClean="0"/>
              <a:t>SUBMITTING YOUR COMPLETED PACKET</a:t>
            </a:r>
            <a:endParaRPr lang="en-US" sz="2400" b="1" dirty="0"/>
          </a:p>
        </p:txBody>
      </p:sp>
      <p:pic>
        <p:nvPicPr>
          <p:cNvPr id="3" name="Picture 2"/>
          <p:cNvPicPr>
            <a:picLocks noChangeAspect="1"/>
          </p:cNvPicPr>
          <p:nvPr/>
        </p:nvPicPr>
        <p:blipFill>
          <a:blip r:embed="rId2"/>
          <a:stretch>
            <a:fillRect/>
          </a:stretch>
        </p:blipFill>
        <p:spPr>
          <a:xfrm>
            <a:off x="213410" y="183594"/>
            <a:ext cx="1499746" cy="1146147"/>
          </a:xfrm>
          <a:prstGeom prst="rect">
            <a:avLst/>
          </a:prstGeom>
        </p:spPr>
      </p:pic>
    </p:spTree>
    <p:extLst>
      <p:ext uri="{BB962C8B-B14F-4D97-AF65-F5344CB8AC3E}">
        <p14:creationId xmlns:p14="http://schemas.microsoft.com/office/powerpoint/2010/main" val="731834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05" y="365125"/>
            <a:ext cx="11770895" cy="1325563"/>
          </a:xfrm>
        </p:spPr>
        <p:txBody>
          <a:bodyPr>
            <a:noAutofit/>
          </a:bodyPr>
          <a:lstStyle/>
          <a:p>
            <a:pPr algn="ctr"/>
            <a:r>
              <a:rPr lang="en-US" sz="4800" b="1" dirty="0" smtClean="0"/>
              <a:t>STEP 1: THE DUNS AND BRADSTREET </a:t>
            </a:r>
            <a:br>
              <a:rPr lang="en-US" sz="4800" b="1" dirty="0" smtClean="0"/>
            </a:br>
            <a:r>
              <a:rPr lang="en-US" sz="4800" b="1" dirty="0" smtClean="0"/>
              <a:t>PROCESS</a:t>
            </a:r>
            <a:endParaRPr lang="en-US" sz="4800" b="1" dirty="0"/>
          </a:p>
        </p:txBody>
      </p:sp>
      <p:sp>
        <p:nvSpPr>
          <p:cNvPr id="3" name="TextBox 2"/>
          <p:cNvSpPr txBox="1"/>
          <p:nvPr/>
        </p:nvSpPr>
        <p:spPr>
          <a:xfrm>
            <a:off x="3954378" y="1840830"/>
            <a:ext cx="4534013" cy="523220"/>
          </a:xfrm>
          <a:prstGeom prst="rect">
            <a:avLst/>
          </a:prstGeom>
          <a:noFill/>
        </p:spPr>
        <p:txBody>
          <a:bodyPr wrap="square" rtlCol="0">
            <a:spAutoFit/>
          </a:bodyPr>
          <a:lstStyle/>
          <a:p>
            <a:r>
              <a:rPr lang="en-US" sz="2800" dirty="0" smtClean="0"/>
              <a:t>*</a:t>
            </a:r>
            <a:r>
              <a:rPr lang="en-US" dirty="0" smtClean="0"/>
              <a:t>WEBSITE LINK: </a:t>
            </a:r>
            <a:r>
              <a:rPr lang="en-US" dirty="0" smtClean="0">
                <a:hlinkClick r:id="rId2"/>
              </a:rPr>
              <a:t>https://www.dnb.com/</a:t>
            </a:r>
            <a:r>
              <a:rPr lang="en-US" dirty="0" smtClean="0"/>
              <a:t> </a:t>
            </a:r>
            <a:endParaRPr lang="en-US" dirty="0"/>
          </a:p>
        </p:txBody>
      </p:sp>
      <p:sp>
        <p:nvSpPr>
          <p:cNvPr id="4" name="TextBox 3"/>
          <p:cNvSpPr txBox="1"/>
          <p:nvPr/>
        </p:nvSpPr>
        <p:spPr>
          <a:xfrm>
            <a:off x="576380" y="2576720"/>
            <a:ext cx="11096577"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There is no cost for obtaining your DUNS number. A DUNS number is a mandatory data element for registering in the database SAMS which is the next step after obtaining your DUNS number. This process will be explained on the SAMS.GOV process </a:t>
            </a:r>
            <a:r>
              <a:rPr lang="en-US" smtClean="0"/>
              <a:t>on step 2.</a:t>
            </a:r>
            <a:endParaRPr lang="en-US" dirty="0" smtClean="0"/>
          </a:p>
          <a:p>
            <a:pPr marL="285750" indent="-285750">
              <a:buFont typeface="Arial" panose="020B0604020202020204" pitchFamily="34" charset="0"/>
              <a:buChar char="•"/>
            </a:pPr>
            <a:r>
              <a:rPr lang="en-US" dirty="0" smtClean="0"/>
              <a:t>To </a:t>
            </a:r>
            <a:r>
              <a:rPr lang="en-US" dirty="0"/>
              <a:t>begin, click on the above link to access the Duns and Bradstreet website. There is also the option to call 1-866-705-5711 for further assistance</a:t>
            </a:r>
            <a:r>
              <a:rPr lang="en-US" dirty="0" smtClean="0"/>
              <a:t>.</a:t>
            </a:r>
          </a:p>
          <a:p>
            <a:pPr marL="285750" indent="-285750">
              <a:buFont typeface="Arial" panose="020B0604020202020204" pitchFamily="34" charset="0"/>
              <a:buChar char="•"/>
            </a:pPr>
            <a:r>
              <a:rPr lang="en-US" dirty="0" smtClean="0"/>
              <a:t>Once on the website, click on the tab that says “D-U-N-S NUMBER” on the top right of the page.</a:t>
            </a:r>
          </a:p>
          <a:p>
            <a:pPr marL="285750" indent="-285750">
              <a:buFont typeface="Arial" panose="020B0604020202020204" pitchFamily="34" charset="0"/>
              <a:buChar char="•"/>
            </a:pPr>
            <a:r>
              <a:rPr lang="en-US" dirty="0" smtClean="0"/>
              <a:t>Scroll to the bottom of the webpage and select “Request a D-U-N-S Number for doing business with the Government”.</a:t>
            </a:r>
          </a:p>
          <a:p>
            <a:pPr marL="285750" indent="-285750">
              <a:buFont typeface="Arial" panose="020B0604020202020204" pitchFamily="34" charset="0"/>
              <a:buChar char="•"/>
            </a:pPr>
            <a:r>
              <a:rPr lang="en-US" dirty="0" smtClean="0"/>
              <a:t>Then click on “Get a D-U-N-S Number” on the bottom left of the page.</a:t>
            </a:r>
          </a:p>
          <a:p>
            <a:pPr marL="285750" indent="-285750">
              <a:buFont typeface="Arial" panose="020B0604020202020204" pitchFamily="34" charset="0"/>
              <a:buChar char="•"/>
            </a:pPr>
            <a:r>
              <a:rPr lang="en-US" dirty="0" smtClean="0"/>
              <a:t>Follow the step by step registration process. Remember the option to call 1-866-705-5711 for assistance.</a:t>
            </a:r>
          </a:p>
          <a:p>
            <a:pPr marL="285750" indent="-285750">
              <a:buFont typeface="Arial" panose="020B0604020202020204" pitchFamily="34" charset="0"/>
              <a:buChar char="•"/>
            </a:pPr>
            <a:r>
              <a:rPr lang="en-US" dirty="0" smtClean="0"/>
              <a:t>Once completed, the DUNS number may be available instantaneously or it will be emailed or mailed to you within a few days. A good rule of thumb is 48 hours. Anything after this period of time follow up on your registration status through the DUNS website or by telephone.</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1265332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8199400" y="2623840"/>
            <a:ext cx="3764808" cy="4104356"/>
          </a:xfrm>
          <a:prstGeom prst="rect">
            <a:avLst/>
          </a:prstGeom>
        </p:spPr>
      </p:pic>
      <p:sp>
        <p:nvSpPr>
          <p:cNvPr id="2" name="Title 1"/>
          <p:cNvSpPr>
            <a:spLocks noGrp="1"/>
          </p:cNvSpPr>
          <p:nvPr>
            <p:ph type="title"/>
          </p:nvPr>
        </p:nvSpPr>
        <p:spPr>
          <a:xfrm>
            <a:off x="421105" y="365125"/>
            <a:ext cx="11770895" cy="1325563"/>
          </a:xfrm>
        </p:spPr>
        <p:txBody>
          <a:bodyPr>
            <a:noAutofit/>
          </a:bodyPr>
          <a:lstStyle/>
          <a:p>
            <a:pPr algn="ctr"/>
            <a:r>
              <a:rPr lang="en-US" sz="4800" b="1" dirty="0" smtClean="0"/>
              <a:t>STEP 2: Setting Sam.gov Account</a:t>
            </a:r>
            <a:endParaRPr lang="en-US" sz="4800" b="1" dirty="0"/>
          </a:p>
        </p:txBody>
      </p:sp>
      <p:sp>
        <p:nvSpPr>
          <p:cNvPr id="3" name="TextBox 2"/>
          <p:cNvSpPr txBox="1"/>
          <p:nvPr/>
        </p:nvSpPr>
        <p:spPr>
          <a:xfrm>
            <a:off x="3335531" y="1291848"/>
            <a:ext cx="5942042" cy="646331"/>
          </a:xfrm>
          <a:prstGeom prst="rect">
            <a:avLst/>
          </a:prstGeom>
          <a:noFill/>
        </p:spPr>
        <p:txBody>
          <a:bodyPr wrap="square" rtlCol="0">
            <a:spAutoFit/>
          </a:bodyPr>
          <a:lstStyle/>
          <a:p>
            <a:r>
              <a:rPr lang="en-US" dirty="0" smtClean="0"/>
              <a:t>Click Link: </a:t>
            </a:r>
            <a:r>
              <a:rPr lang="en-US" dirty="0" smtClean="0">
                <a:hlinkClick r:id="rId3"/>
              </a:rPr>
              <a:t>https</a:t>
            </a:r>
            <a:r>
              <a:rPr lang="en-US" dirty="0">
                <a:hlinkClick r:id="rId3"/>
              </a:rPr>
              <a:t>://</a:t>
            </a:r>
            <a:r>
              <a:rPr lang="en-US" dirty="0" smtClean="0">
                <a:hlinkClick r:id="rId3"/>
              </a:rPr>
              <a:t>www.sam.gov/SAM/pages/public/index.jsf</a:t>
            </a:r>
            <a:endParaRPr lang="en-US" dirty="0" smtClean="0"/>
          </a:p>
          <a:p>
            <a:endParaRPr lang="en-US" dirty="0" smtClean="0"/>
          </a:p>
        </p:txBody>
      </p:sp>
      <p:pic>
        <p:nvPicPr>
          <p:cNvPr id="7" name="Picture 6"/>
          <p:cNvPicPr>
            <a:picLocks noChangeAspect="1"/>
          </p:cNvPicPr>
          <p:nvPr/>
        </p:nvPicPr>
        <p:blipFill rotWithShape="1">
          <a:blip r:embed="rId4"/>
          <a:srcRect l="-543" t="-1140" r="2331" b="83399"/>
          <a:stretch/>
        </p:blipFill>
        <p:spPr>
          <a:xfrm>
            <a:off x="276688" y="1624048"/>
            <a:ext cx="5234494" cy="901238"/>
          </a:xfrm>
          <a:prstGeom prst="rect">
            <a:avLst/>
          </a:prstGeom>
        </p:spPr>
      </p:pic>
      <p:pic>
        <p:nvPicPr>
          <p:cNvPr id="9" name="Picture 8"/>
          <p:cNvPicPr>
            <a:picLocks noChangeAspect="1"/>
          </p:cNvPicPr>
          <p:nvPr/>
        </p:nvPicPr>
        <p:blipFill>
          <a:blip r:embed="rId5"/>
          <a:stretch>
            <a:fillRect/>
          </a:stretch>
        </p:blipFill>
        <p:spPr>
          <a:xfrm>
            <a:off x="276688" y="2864901"/>
            <a:ext cx="3024064" cy="3883335"/>
          </a:xfrm>
          <a:prstGeom prst="rect">
            <a:avLst/>
          </a:prstGeom>
        </p:spPr>
      </p:pic>
      <p:sp>
        <p:nvSpPr>
          <p:cNvPr id="10" name="Oval 9"/>
          <p:cNvSpPr/>
          <p:nvPr/>
        </p:nvSpPr>
        <p:spPr>
          <a:xfrm>
            <a:off x="4764403" y="1804740"/>
            <a:ext cx="612136" cy="3749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1877668" y="2179684"/>
            <a:ext cx="2832355" cy="34047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35531" y="3860410"/>
            <a:ext cx="4905555" cy="1631216"/>
          </a:xfrm>
          <a:prstGeom prst="rect">
            <a:avLst/>
          </a:prstGeom>
        </p:spPr>
        <p:txBody>
          <a:bodyPr wrap="square">
            <a:spAutoFit/>
          </a:bodyPr>
          <a:lstStyle/>
          <a:p>
            <a:pPr marL="285750" indent="-285750">
              <a:buFont typeface="Arial" panose="020B0604020202020204" pitchFamily="34" charset="0"/>
              <a:buChar char="•"/>
            </a:pPr>
            <a:r>
              <a:rPr lang="en-US" sz="2000" dirty="0" smtClean="0"/>
              <a:t>Login </a:t>
            </a:r>
            <a:r>
              <a:rPr lang="en-US" sz="2000" dirty="0"/>
              <a:t>to </a:t>
            </a:r>
            <a:r>
              <a:rPr lang="en-US" sz="2000" dirty="0" smtClean="0">
                <a:hlinkClick r:id="rId6"/>
              </a:rPr>
              <a:t>www.Sam.gov</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Click </a:t>
            </a:r>
            <a:r>
              <a:rPr lang="en-US" sz="2000" dirty="0"/>
              <a:t>on login in the top right of the screen.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Click </a:t>
            </a:r>
            <a:r>
              <a:rPr lang="en-US" sz="2000" dirty="0"/>
              <a:t>“create account”</a:t>
            </a:r>
          </a:p>
        </p:txBody>
      </p:sp>
    </p:spTree>
    <p:extLst>
      <p:ext uri="{BB962C8B-B14F-4D97-AF65-F5344CB8AC3E}">
        <p14:creationId xmlns:p14="http://schemas.microsoft.com/office/powerpoint/2010/main" val="4143129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05" y="46037"/>
            <a:ext cx="11770895" cy="1325563"/>
          </a:xfrm>
        </p:spPr>
        <p:txBody>
          <a:bodyPr>
            <a:noAutofit/>
          </a:bodyPr>
          <a:lstStyle/>
          <a:p>
            <a:pPr algn="ctr"/>
            <a:r>
              <a:rPr lang="en-US" sz="4800" b="1" dirty="0" smtClean="0"/>
              <a:t>STEP 2: Setting Sam.gov Account</a:t>
            </a:r>
            <a:endParaRPr lang="en-US" sz="4800" b="1" dirty="0"/>
          </a:p>
        </p:txBody>
      </p:sp>
      <p:sp>
        <p:nvSpPr>
          <p:cNvPr id="8" name="Rectangle 7"/>
          <p:cNvSpPr/>
          <p:nvPr/>
        </p:nvSpPr>
        <p:spPr>
          <a:xfrm>
            <a:off x="258391" y="6007954"/>
            <a:ext cx="4973477" cy="1477328"/>
          </a:xfrm>
          <a:prstGeom prst="rect">
            <a:avLst/>
          </a:prstGeom>
        </p:spPr>
        <p:txBody>
          <a:bodyPr wrap="none">
            <a:spAutoFit/>
          </a:bodyPr>
          <a:lstStyle/>
          <a:p>
            <a:r>
              <a:rPr lang="en-US" b="1" dirty="0" smtClean="0"/>
              <a:t>Registering in Sam.gov:</a:t>
            </a:r>
          </a:p>
          <a:p>
            <a:r>
              <a:rPr lang="en-US" dirty="0" smtClean="0">
                <a:hlinkClick r:id="rId2"/>
              </a:rPr>
              <a:t>https</a:t>
            </a:r>
            <a:r>
              <a:rPr lang="en-US" dirty="0">
                <a:hlinkClick r:id="rId2"/>
              </a:rPr>
              <a:t>://</a:t>
            </a:r>
            <a:r>
              <a:rPr lang="en-US" dirty="0" smtClean="0">
                <a:hlinkClick r:id="rId2"/>
              </a:rPr>
              <a:t>www.youtube.com/watch?v=9VPGVYPvch4</a:t>
            </a:r>
            <a:endParaRPr lang="en-US" dirty="0" smtClean="0"/>
          </a:p>
          <a:p>
            <a:endParaRPr lang="en-US" dirty="0" smtClean="0"/>
          </a:p>
          <a:p>
            <a:endParaRPr lang="en-US" dirty="0" smtClean="0"/>
          </a:p>
          <a:p>
            <a:endParaRPr lang="en-US" dirty="0"/>
          </a:p>
        </p:txBody>
      </p:sp>
      <p:sp>
        <p:nvSpPr>
          <p:cNvPr id="6" name="TextBox 5"/>
          <p:cNvSpPr txBox="1"/>
          <p:nvPr/>
        </p:nvSpPr>
        <p:spPr>
          <a:xfrm>
            <a:off x="690113" y="991196"/>
            <a:ext cx="10481094" cy="477053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To create your account at first you will need to fill out a form with basic information. Among the questions will be your name, country, phone, and an active email. </a:t>
            </a:r>
            <a:r>
              <a:rPr lang="en-US" sz="1400" b="1" dirty="0" smtClean="0"/>
              <a:t>(Click Next)</a:t>
            </a:r>
          </a:p>
          <a:p>
            <a:pPr marL="285750" indent="-285750">
              <a:buFont typeface="Arial" panose="020B0604020202020204" pitchFamily="34" charset="0"/>
              <a:buChar char="•"/>
            </a:pPr>
            <a:r>
              <a:rPr lang="en-US" sz="1400" dirty="0" smtClean="0"/>
              <a:t>You will then be asked to create a Username and Password. As well as fill out 3 security questions with answers. These questions will help aid you in the future in case you lose your username or password. </a:t>
            </a:r>
            <a:r>
              <a:rPr lang="en-US" sz="1400" b="1" dirty="0" smtClean="0"/>
              <a:t>(Click Next)</a:t>
            </a:r>
            <a:endParaRPr lang="en-US" sz="1400" dirty="0" smtClean="0"/>
          </a:p>
          <a:p>
            <a:pPr marL="285750" indent="-285750">
              <a:buFont typeface="Arial" panose="020B0604020202020204" pitchFamily="34" charset="0"/>
              <a:buChar char="•"/>
            </a:pPr>
            <a:r>
              <a:rPr lang="en-US" sz="1400" dirty="0" smtClean="0"/>
              <a:t>You will then be sent to a summary page where you can review and edit the previous information. </a:t>
            </a:r>
            <a:r>
              <a:rPr lang="en-US" sz="1400" b="1" dirty="0" smtClean="0"/>
              <a:t>(Click Submit)</a:t>
            </a:r>
          </a:p>
          <a:p>
            <a:pPr marL="285750" indent="-285750">
              <a:buFont typeface="Arial" panose="020B0604020202020204" pitchFamily="34" charset="0"/>
              <a:buChar char="•"/>
            </a:pPr>
            <a:r>
              <a:rPr lang="en-US" sz="1400" b="1" dirty="0" smtClean="0"/>
              <a:t>Immediately you will be sent an email from Sam.gov. Go to this email to click on the link it will prompt you to login. This will activate your account.</a:t>
            </a:r>
          </a:p>
          <a:p>
            <a:pPr marL="285750" indent="-285750">
              <a:buFont typeface="Arial" panose="020B0604020202020204" pitchFamily="34" charset="0"/>
              <a:buChar char="•"/>
            </a:pPr>
            <a:r>
              <a:rPr lang="en-US" sz="1400" dirty="0" smtClean="0"/>
              <a:t>Once you login it will bring you to your “My Sam” page.</a:t>
            </a:r>
          </a:p>
          <a:p>
            <a:pPr marL="285750" indent="-285750">
              <a:buFont typeface="Arial" panose="020B0604020202020204" pitchFamily="34" charset="0"/>
              <a:buChar char="•"/>
            </a:pPr>
            <a:r>
              <a:rPr lang="en-US" sz="1400" dirty="0" smtClean="0"/>
              <a:t>To start your registration click “Register New Entity” under Manage Entity.</a:t>
            </a:r>
          </a:p>
          <a:p>
            <a:pPr marL="285750" indent="-285750">
              <a:buFont typeface="Arial" panose="020B0604020202020204" pitchFamily="34" charset="0"/>
              <a:buChar char="•"/>
            </a:pPr>
            <a:r>
              <a:rPr lang="en-US" sz="1400" dirty="0" smtClean="0"/>
              <a:t>To make the registration process faster have the following information ready. Duns #, Tax Payer Identification # (TIN), and all the correct information associated with the Duns #. For example your name and address must be the same on both Sam.gov and Duns and Bradstreet.</a:t>
            </a:r>
          </a:p>
          <a:p>
            <a:pPr marL="285750" indent="-285750">
              <a:buFont typeface="Arial" panose="020B0604020202020204" pitchFamily="34" charset="0"/>
              <a:buChar char="•"/>
            </a:pPr>
            <a:r>
              <a:rPr lang="en-US" sz="1400" dirty="0" smtClean="0"/>
              <a:t>In order to be eligible to submit a bid all sections of the Sam.gov registration process must be filled out.</a:t>
            </a:r>
          </a:p>
          <a:p>
            <a:pPr marL="285750" indent="-285750">
              <a:buFont typeface="Arial" panose="020B0604020202020204" pitchFamily="34" charset="0"/>
              <a:buChar char="•"/>
            </a:pPr>
            <a:r>
              <a:rPr lang="en-US" sz="1400" dirty="0" smtClean="0"/>
              <a:t>Be aware that you will need to renew your cage code and review your account information yearly. </a:t>
            </a:r>
          </a:p>
          <a:p>
            <a:pPr marL="285750" indent="-285750">
              <a:buFont typeface="Arial" panose="020B0604020202020204" pitchFamily="34" charset="0"/>
              <a:buChar char="•"/>
            </a:pPr>
            <a:r>
              <a:rPr lang="en-US" sz="1400" dirty="0" smtClean="0"/>
              <a:t>Keep all logins and passwords for future use. </a:t>
            </a:r>
          </a:p>
          <a:p>
            <a:pPr marL="285750" indent="-285750">
              <a:buFont typeface="Arial" panose="020B0604020202020204" pitchFamily="34" charset="0"/>
              <a:buChar char="•"/>
            </a:pPr>
            <a:r>
              <a:rPr lang="en-US" sz="1400" b="1" dirty="0" smtClean="0"/>
              <a:t>Special Note: When you update your address you must update in Dun &amp; Bradstreet first and then Sam.gov. Also make sure both sites reflect the same name </a:t>
            </a:r>
            <a:r>
              <a:rPr lang="en-US" sz="1400" b="1" smtClean="0"/>
              <a:t>and information </a:t>
            </a:r>
            <a:r>
              <a:rPr lang="en-US" sz="1400" b="1" dirty="0" smtClean="0"/>
              <a:t>being used.</a:t>
            </a:r>
          </a:p>
          <a:p>
            <a:endParaRPr lang="en-US" sz="1600" b="1" dirty="0" smtClean="0"/>
          </a:p>
          <a:p>
            <a:r>
              <a:rPr lang="en-US" sz="1600" b="1" dirty="0" smtClean="0"/>
              <a:t>Helpful Tools:</a:t>
            </a:r>
            <a:endParaRPr lang="en-US" sz="1600" b="1" dirty="0"/>
          </a:p>
          <a:p>
            <a:r>
              <a:rPr lang="en-US" sz="1600" dirty="0" smtClean="0"/>
              <a:t>The system will guide you through the process, follow all prompts. Below is a video tutorial that will guide you through the whole registration process. For more information or guidance refer to the USACE contacts page for individuals that will further aid you on this website.</a:t>
            </a:r>
          </a:p>
        </p:txBody>
      </p:sp>
    </p:spTree>
    <p:extLst>
      <p:ext uri="{BB962C8B-B14F-4D97-AF65-F5344CB8AC3E}">
        <p14:creationId xmlns:p14="http://schemas.microsoft.com/office/powerpoint/2010/main" val="3536528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rotWithShape="1">
          <a:blip r:embed="rId2"/>
          <a:srcRect l="65643" t="13249" r="14263" b="8374"/>
          <a:stretch/>
        </p:blipFill>
        <p:spPr bwMode="auto">
          <a:xfrm>
            <a:off x="1090008" y="1605314"/>
            <a:ext cx="3216306" cy="2971157"/>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402085" y="5069"/>
            <a:ext cx="11770895" cy="1325563"/>
          </a:xfrm>
        </p:spPr>
        <p:txBody>
          <a:bodyPr>
            <a:noAutofit/>
          </a:bodyPr>
          <a:lstStyle/>
          <a:p>
            <a:pPr algn="ctr"/>
            <a:r>
              <a:rPr lang="en-US" sz="4800" b="1" dirty="0" smtClean="0"/>
              <a:t>STEP </a:t>
            </a:r>
            <a:r>
              <a:rPr lang="en-US" sz="4800" b="1" dirty="0"/>
              <a:t>3</a:t>
            </a:r>
            <a:r>
              <a:rPr lang="en-US" sz="4800" b="1" dirty="0" smtClean="0"/>
              <a:t>: </a:t>
            </a:r>
            <a:r>
              <a:rPr lang="en-US" sz="4800" b="1" dirty="0" err="1" smtClean="0"/>
              <a:t>FedBizOpps</a:t>
            </a:r>
            <a:r>
              <a:rPr lang="en-US" sz="4800" b="1" dirty="0" smtClean="0"/>
              <a:t> (FBO.GOV)</a:t>
            </a:r>
            <a:endParaRPr lang="en-US" sz="4800" b="1" dirty="0"/>
          </a:p>
        </p:txBody>
      </p:sp>
      <p:cxnSp>
        <p:nvCxnSpPr>
          <p:cNvPr id="13" name="Straight Arrow Connector 12"/>
          <p:cNvCxnSpPr/>
          <p:nvPr/>
        </p:nvCxnSpPr>
        <p:spPr>
          <a:xfrm>
            <a:off x="661843" y="1764491"/>
            <a:ext cx="931653" cy="753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041" y="1045093"/>
            <a:ext cx="981664" cy="646331"/>
          </a:xfrm>
          <a:prstGeom prst="rect">
            <a:avLst/>
          </a:prstGeom>
          <a:noFill/>
        </p:spPr>
        <p:txBody>
          <a:bodyPr wrap="square" rtlCol="0">
            <a:spAutoFit/>
          </a:bodyPr>
          <a:lstStyle/>
          <a:p>
            <a:r>
              <a:rPr lang="en-US" sz="1200" b="1" i="1" dirty="0" smtClean="0">
                <a:solidFill>
                  <a:srgbClr val="FF0000"/>
                </a:solidFill>
              </a:rPr>
              <a:t>Search Fields for Solicitation</a:t>
            </a:r>
            <a:endParaRPr lang="en-US" sz="1200" b="1" i="1" dirty="0">
              <a:solidFill>
                <a:srgbClr val="FF0000"/>
              </a:solidFill>
            </a:endParaRPr>
          </a:p>
        </p:txBody>
      </p:sp>
      <p:pic>
        <p:nvPicPr>
          <p:cNvPr id="18" name="Picture 17"/>
          <p:cNvPicPr/>
          <p:nvPr/>
        </p:nvPicPr>
        <p:blipFill rotWithShape="1">
          <a:blip r:embed="rId3"/>
          <a:srcRect l="65914" t="44879" r="14898" b="36968"/>
          <a:stretch/>
        </p:blipFill>
        <p:spPr bwMode="auto">
          <a:xfrm>
            <a:off x="402085" y="4760472"/>
            <a:ext cx="6447289" cy="2008095"/>
          </a:xfrm>
          <a:prstGeom prst="rect">
            <a:avLst/>
          </a:prstGeom>
          <a:ln>
            <a:noFill/>
          </a:ln>
          <a:extLst>
            <a:ext uri="{53640926-AAD7-44D8-BBD7-CCE9431645EC}">
              <a14:shadowObscured xmlns:a14="http://schemas.microsoft.com/office/drawing/2010/main"/>
            </a:ext>
          </a:extLst>
        </p:spPr>
      </p:pic>
      <p:pic>
        <p:nvPicPr>
          <p:cNvPr id="19" name="Picture 18"/>
          <p:cNvPicPr/>
          <p:nvPr/>
        </p:nvPicPr>
        <p:blipFill rotWithShape="1">
          <a:blip r:embed="rId4"/>
          <a:srcRect l="69257" t="14475" r="14591" b="4281"/>
          <a:stretch/>
        </p:blipFill>
        <p:spPr bwMode="auto">
          <a:xfrm>
            <a:off x="7810882" y="1605313"/>
            <a:ext cx="4240219" cy="4855871"/>
          </a:xfrm>
          <a:prstGeom prst="rect">
            <a:avLst/>
          </a:prstGeom>
          <a:ln>
            <a:noFill/>
          </a:ln>
          <a:extLst>
            <a:ext uri="{53640926-AAD7-44D8-BBD7-CCE9431645EC}">
              <a14:shadowObscured xmlns:a14="http://schemas.microsoft.com/office/drawing/2010/main"/>
            </a:ext>
          </a:extLst>
        </p:spPr>
      </p:pic>
      <p:cxnSp>
        <p:nvCxnSpPr>
          <p:cNvPr id="21" name="Straight Arrow Connector 20"/>
          <p:cNvCxnSpPr/>
          <p:nvPr/>
        </p:nvCxnSpPr>
        <p:spPr>
          <a:xfrm>
            <a:off x="402085" y="4649538"/>
            <a:ext cx="687923" cy="15294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440" y="4151339"/>
            <a:ext cx="1034834" cy="461665"/>
          </a:xfrm>
          <a:prstGeom prst="rect">
            <a:avLst/>
          </a:prstGeom>
          <a:noFill/>
        </p:spPr>
        <p:txBody>
          <a:bodyPr wrap="square" rtlCol="0">
            <a:spAutoFit/>
          </a:bodyPr>
          <a:lstStyle/>
          <a:p>
            <a:r>
              <a:rPr lang="en-US" sz="1200" b="1" i="1" dirty="0" smtClean="0">
                <a:solidFill>
                  <a:srgbClr val="FF0000"/>
                </a:solidFill>
              </a:rPr>
              <a:t>Solicitation Results</a:t>
            </a:r>
            <a:endParaRPr lang="en-US" sz="1200" b="1" i="1" dirty="0">
              <a:solidFill>
                <a:srgbClr val="FF0000"/>
              </a:solidFill>
            </a:endParaRPr>
          </a:p>
        </p:txBody>
      </p:sp>
      <p:cxnSp>
        <p:nvCxnSpPr>
          <p:cNvPr id="27" name="Straight Arrow Connector 26"/>
          <p:cNvCxnSpPr/>
          <p:nvPr/>
        </p:nvCxnSpPr>
        <p:spPr>
          <a:xfrm flipH="1">
            <a:off x="8807900" y="1330632"/>
            <a:ext cx="1123091" cy="5889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30991" y="1132063"/>
            <a:ext cx="927728" cy="276999"/>
          </a:xfrm>
          <a:prstGeom prst="rect">
            <a:avLst/>
          </a:prstGeom>
          <a:noFill/>
        </p:spPr>
        <p:txBody>
          <a:bodyPr wrap="square" rtlCol="0">
            <a:spAutoFit/>
          </a:bodyPr>
          <a:lstStyle/>
          <a:p>
            <a:r>
              <a:rPr lang="en-US" sz="1200" b="1" i="1" dirty="0" smtClean="0">
                <a:solidFill>
                  <a:srgbClr val="FF0000"/>
                </a:solidFill>
              </a:rPr>
              <a:t>Solicitation</a:t>
            </a:r>
            <a:endParaRPr lang="en-US" sz="1200" b="1" i="1" dirty="0">
              <a:solidFill>
                <a:srgbClr val="FF0000"/>
              </a:solidFill>
            </a:endParaRPr>
          </a:p>
        </p:txBody>
      </p:sp>
      <p:sp>
        <p:nvSpPr>
          <p:cNvPr id="9" name="TextBox 8"/>
          <p:cNvSpPr txBox="1"/>
          <p:nvPr/>
        </p:nvSpPr>
        <p:spPr>
          <a:xfrm>
            <a:off x="4594577" y="1067153"/>
            <a:ext cx="3459192" cy="3693319"/>
          </a:xfrm>
          <a:prstGeom prst="rect">
            <a:avLst/>
          </a:prstGeom>
          <a:noFill/>
        </p:spPr>
        <p:txBody>
          <a:bodyPr wrap="square" rtlCol="0">
            <a:spAutoFit/>
          </a:bodyPr>
          <a:lstStyle/>
          <a:p>
            <a:pPr marL="742950" lvl="1" indent="-285750">
              <a:buFontTx/>
              <a:buChar char="-"/>
            </a:pPr>
            <a:endParaRPr lang="en-US" dirty="0" smtClean="0"/>
          </a:p>
          <a:p>
            <a:pPr marL="342900" indent="-342900">
              <a:buFont typeface="Arial" panose="020B0604020202020204" pitchFamily="34" charset="0"/>
              <a:buChar char="•"/>
            </a:pPr>
            <a:r>
              <a:rPr lang="en-US" dirty="0" smtClean="0"/>
              <a:t>Click on Link: </a:t>
            </a:r>
            <a:r>
              <a:rPr lang="en-US" dirty="0" smtClean="0">
                <a:hlinkClick r:id="rId5"/>
              </a:rPr>
              <a:t>www.FBO.gov</a:t>
            </a:r>
            <a:endParaRPr lang="en-US" dirty="0" smtClean="0"/>
          </a:p>
          <a:p>
            <a:pPr marL="342900" indent="-342900">
              <a:buFont typeface="Arial" panose="020B0604020202020204" pitchFamily="34" charset="0"/>
              <a:buChar char="•"/>
            </a:pPr>
            <a:r>
              <a:rPr lang="en-US" dirty="0" smtClean="0"/>
              <a:t>You can search several different fields to find the solicitations you want.</a:t>
            </a:r>
          </a:p>
          <a:p>
            <a:pPr marL="742950" lvl="1" indent="-285750">
              <a:buFontTx/>
              <a:buChar char="-"/>
            </a:pPr>
            <a:r>
              <a:rPr lang="en-US" dirty="0" smtClean="0"/>
              <a:t>Location</a:t>
            </a:r>
            <a:endParaRPr lang="en-US" dirty="0"/>
          </a:p>
          <a:p>
            <a:pPr marL="742950" lvl="1" indent="-285750">
              <a:buFontTx/>
              <a:buChar char="-"/>
            </a:pPr>
            <a:r>
              <a:rPr lang="en-US" dirty="0" smtClean="0"/>
              <a:t>Solicitation #</a:t>
            </a:r>
          </a:p>
          <a:p>
            <a:pPr marL="742950" lvl="1" indent="-285750">
              <a:buFontTx/>
              <a:buChar char="-"/>
            </a:pPr>
            <a:r>
              <a:rPr lang="en-US" dirty="0" smtClean="0"/>
              <a:t>Job Type</a:t>
            </a:r>
          </a:p>
          <a:p>
            <a:pPr marL="285750" indent="-285750">
              <a:buFont typeface="Arial" panose="020B0604020202020204" pitchFamily="34" charset="0"/>
              <a:buChar char="•"/>
            </a:pPr>
            <a:r>
              <a:rPr lang="en-US" dirty="0" smtClean="0"/>
              <a:t>Once you click on a job there will be attachments in the solicitation further explaining how to submit a bid to that agency.</a:t>
            </a:r>
          </a:p>
        </p:txBody>
      </p:sp>
    </p:spTree>
    <p:extLst>
      <p:ext uri="{BB962C8B-B14F-4D97-AF65-F5344CB8AC3E}">
        <p14:creationId xmlns:p14="http://schemas.microsoft.com/office/powerpoint/2010/main" val="3901292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05" y="149465"/>
            <a:ext cx="11770895" cy="1325563"/>
          </a:xfrm>
        </p:spPr>
        <p:txBody>
          <a:bodyPr>
            <a:noAutofit/>
          </a:bodyPr>
          <a:lstStyle/>
          <a:p>
            <a:pPr algn="ctr"/>
            <a:r>
              <a:rPr lang="en-US" sz="4800" b="1" dirty="0" smtClean="0"/>
              <a:t>STEP 4: SUBMITTING YOUR QUOTE</a:t>
            </a:r>
            <a:endParaRPr lang="en-US" sz="4800" b="1" dirty="0"/>
          </a:p>
        </p:txBody>
      </p:sp>
      <p:sp>
        <p:nvSpPr>
          <p:cNvPr id="4" name="TextBox 3"/>
          <p:cNvSpPr txBox="1"/>
          <p:nvPr/>
        </p:nvSpPr>
        <p:spPr>
          <a:xfrm>
            <a:off x="421105" y="1281597"/>
            <a:ext cx="11552359" cy="6340197"/>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Read the entire solicitation.</a:t>
            </a:r>
          </a:p>
          <a:p>
            <a:pPr marL="285750" indent="-285750">
              <a:buFont typeface="Arial" panose="020B0604020202020204" pitchFamily="34" charset="0"/>
              <a:buChar char="•"/>
            </a:pPr>
            <a:r>
              <a:rPr lang="en-US" sz="2000" dirty="0" smtClean="0"/>
              <a:t>Be certain you have an email address</a:t>
            </a:r>
          </a:p>
          <a:p>
            <a:pPr marL="285750" indent="-285750">
              <a:buFont typeface="Arial" panose="020B0604020202020204" pitchFamily="34" charset="0"/>
              <a:buChar char="•"/>
            </a:pPr>
            <a:r>
              <a:rPr lang="en-US" sz="2000" dirty="0" smtClean="0"/>
              <a:t>Be certain you acquired your DUNS number from Duns and Bradstreet.</a:t>
            </a:r>
          </a:p>
          <a:p>
            <a:pPr marL="285750" indent="-285750">
              <a:buFont typeface="Arial" panose="020B0604020202020204" pitchFamily="34" charset="0"/>
              <a:buChar char="•"/>
            </a:pPr>
            <a:r>
              <a:rPr lang="en-US" sz="2000" dirty="0" smtClean="0"/>
              <a:t>Be certain you acquired your CAGE number from SAMS.gov.</a:t>
            </a:r>
          </a:p>
          <a:p>
            <a:pPr marL="285750" indent="-285750">
              <a:buFont typeface="Arial" panose="020B0604020202020204" pitchFamily="34" charset="0"/>
              <a:buChar char="•"/>
            </a:pPr>
            <a:r>
              <a:rPr lang="en-US" sz="2000" dirty="0"/>
              <a:t>Return </a:t>
            </a:r>
            <a:r>
              <a:rPr lang="en-US" sz="2000" dirty="0" smtClean="0"/>
              <a:t>only the </a:t>
            </a:r>
            <a:r>
              <a:rPr lang="en-US" sz="2000" dirty="0"/>
              <a:t>following:</a:t>
            </a:r>
          </a:p>
          <a:p>
            <a:pPr marL="742950" lvl="1" indent="-285750">
              <a:buFont typeface="Arial" panose="020B0604020202020204" pitchFamily="34" charset="0"/>
              <a:buChar char="•"/>
            </a:pPr>
            <a:r>
              <a:rPr lang="en-US" sz="2000" dirty="0"/>
              <a:t>A completed 1</a:t>
            </a:r>
            <a:r>
              <a:rPr lang="en-US" sz="2000" baseline="30000" dirty="0"/>
              <a:t>st</a:t>
            </a:r>
            <a:r>
              <a:rPr lang="en-US" sz="2000" dirty="0"/>
              <a:t> page of the solicitation including Block 17a </a:t>
            </a:r>
            <a:r>
              <a:rPr lang="en-US" sz="2000" dirty="0" smtClean="0"/>
              <a:t>with </a:t>
            </a:r>
            <a:r>
              <a:rPr lang="en-US" sz="2000" dirty="0"/>
              <a:t>your name, address, email, and DUNS/Cage code numbers, and Blocks 30a., 30b., and 30c.</a:t>
            </a:r>
          </a:p>
          <a:p>
            <a:pPr marL="742950" lvl="1" indent="-285750">
              <a:buFont typeface="Arial" panose="020B0604020202020204" pitchFamily="34" charset="0"/>
              <a:buChar char="•"/>
            </a:pPr>
            <a:r>
              <a:rPr lang="en-US" sz="2000" dirty="0"/>
              <a:t>The Completed Offeror’s Information Sheet</a:t>
            </a:r>
          </a:p>
          <a:p>
            <a:pPr marL="742950" lvl="1" indent="-285750">
              <a:buFont typeface="Arial" panose="020B0604020202020204" pitchFamily="34" charset="0"/>
              <a:buChar char="•"/>
            </a:pPr>
            <a:r>
              <a:rPr lang="en-US" sz="2000" dirty="0"/>
              <a:t>The Pricing Schedule for each area</a:t>
            </a:r>
            <a:r>
              <a:rPr lang="en-US" sz="2000" dirty="0" smtClean="0"/>
              <a:t>.</a:t>
            </a:r>
          </a:p>
          <a:p>
            <a:pPr marL="285750" indent="-285750">
              <a:buFont typeface="Arial" panose="020B0604020202020204" pitchFamily="34" charset="0"/>
              <a:buChar char="•"/>
            </a:pPr>
            <a:r>
              <a:rPr lang="en-US" sz="2000" dirty="0" smtClean="0"/>
              <a:t>No cross outs or strike through marks. Submit a legible quote with no correction marks or your quote will not be considered.</a:t>
            </a:r>
          </a:p>
          <a:p>
            <a:pPr marL="285750" indent="-285750">
              <a:buFont typeface="Arial" panose="020B0604020202020204" pitchFamily="34" charset="0"/>
              <a:buChar char="•"/>
            </a:pPr>
            <a:r>
              <a:rPr lang="en-US" sz="2000" dirty="0" smtClean="0"/>
              <a:t>Any amendments to the contract that are issued must be submitted immediately. </a:t>
            </a:r>
          </a:p>
          <a:p>
            <a:pPr marL="285750" indent="-285750">
              <a:buFont typeface="Arial" panose="020B0604020202020204" pitchFamily="34" charset="0"/>
              <a:buChar char="•"/>
            </a:pPr>
            <a:r>
              <a:rPr lang="en-US" sz="2000" dirty="0" smtClean="0"/>
              <a:t>Be sure to submit your quote before the deadline.</a:t>
            </a:r>
          </a:p>
          <a:p>
            <a:pPr marL="285750" indent="-285750">
              <a:buFont typeface="Arial" panose="020B0604020202020204" pitchFamily="34" charset="0"/>
              <a:buChar char="•"/>
            </a:pPr>
            <a:r>
              <a:rPr lang="en-US" sz="2000" dirty="0"/>
              <a:t>Email is the preferred method of submission but you may mail, fax, or hand deliver your quote with the following information (Names and Solicitation numbers are subject to change):</a:t>
            </a:r>
          </a:p>
          <a:p>
            <a:pPr lvl="1"/>
            <a:r>
              <a:rPr lang="en-US" sz="2000" dirty="0" smtClean="0"/>
              <a:t>If mailing or hand delivering do not staple your documents, paper clip is recommended. If emailing your quote it must be able to read by either Adobe or Microsoft Office.</a:t>
            </a:r>
          </a:p>
          <a:p>
            <a:pPr lvl="1"/>
            <a:r>
              <a:rPr lang="en-US" sz="1600" dirty="0" smtClean="0"/>
              <a:t>				     </a:t>
            </a:r>
          </a:p>
          <a:p>
            <a:pPr marL="2114550" lvl="4"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745589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733909" y="396722"/>
            <a:ext cx="9537915" cy="584775"/>
          </a:xfrm>
          <a:prstGeom prst="rect">
            <a:avLst/>
          </a:prstGeom>
          <a:noFill/>
        </p:spPr>
        <p:txBody>
          <a:bodyPr wrap="square" rtlCol="0">
            <a:spAutoFit/>
          </a:bodyPr>
          <a:lstStyle/>
          <a:p>
            <a:pPr algn="ctr"/>
            <a:r>
              <a:rPr lang="en-US" sz="3200" b="1" dirty="0" smtClean="0"/>
              <a:t>USACE Contacts and Advertisements By Location</a:t>
            </a:r>
            <a:endParaRPr lang="en-US" sz="3200" b="1" dirty="0"/>
          </a:p>
        </p:txBody>
      </p:sp>
      <p:pic>
        <p:nvPicPr>
          <p:cNvPr id="2" name="Picture 1"/>
          <p:cNvPicPr>
            <a:picLocks noChangeAspect="1"/>
          </p:cNvPicPr>
          <p:nvPr/>
        </p:nvPicPr>
        <p:blipFill>
          <a:blip r:embed="rId2"/>
          <a:stretch>
            <a:fillRect/>
          </a:stretch>
        </p:blipFill>
        <p:spPr>
          <a:xfrm>
            <a:off x="160628" y="175898"/>
            <a:ext cx="1499746" cy="11461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28" y="1532486"/>
            <a:ext cx="6128029" cy="49865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218" y="1729191"/>
            <a:ext cx="4924755" cy="4593121"/>
          </a:xfrm>
          <a:prstGeom prst="rect">
            <a:avLst/>
          </a:prstGeom>
        </p:spPr>
      </p:pic>
      <p:cxnSp>
        <p:nvCxnSpPr>
          <p:cNvPr id="7" name="Straight Arrow Connector 6"/>
          <p:cNvCxnSpPr/>
          <p:nvPr/>
        </p:nvCxnSpPr>
        <p:spPr>
          <a:xfrm flipV="1">
            <a:off x="3579962" y="3027873"/>
            <a:ext cx="5175849" cy="10610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153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569" y="0"/>
            <a:ext cx="10515600" cy="1325563"/>
          </a:xfrm>
        </p:spPr>
        <p:txBody>
          <a:bodyPr>
            <a:normAutofit/>
          </a:bodyPr>
          <a:lstStyle/>
          <a:p>
            <a:pPr algn="ctr"/>
            <a:r>
              <a:rPr lang="en-US" sz="4800" b="1" dirty="0" smtClean="0"/>
              <a:t>Tulsa District Lake Information</a:t>
            </a:r>
            <a:endParaRPr lang="en-US" sz="4800" b="1" dirty="0"/>
          </a:p>
        </p:txBody>
      </p:sp>
      <p:sp>
        <p:nvSpPr>
          <p:cNvPr id="8" name="TextBox 7"/>
          <p:cNvSpPr txBox="1"/>
          <p:nvPr/>
        </p:nvSpPr>
        <p:spPr>
          <a:xfrm>
            <a:off x="215794" y="994680"/>
            <a:ext cx="3148314" cy="461665"/>
          </a:xfrm>
          <a:prstGeom prst="rect">
            <a:avLst/>
          </a:prstGeom>
          <a:noFill/>
        </p:spPr>
        <p:txBody>
          <a:bodyPr wrap="square" rtlCol="0">
            <a:spAutoFit/>
          </a:bodyPr>
          <a:lstStyle/>
          <a:p>
            <a:r>
              <a:rPr lang="en-US" sz="2400" b="1" dirty="0" smtClean="0"/>
              <a:t>Kansas</a:t>
            </a:r>
            <a:endParaRPr lang="en-US" sz="2400" b="1" dirty="0"/>
          </a:p>
        </p:txBody>
      </p:sp>
      <p:sp>
        <p:nvSpPr>
          <p:cNvPr id="9" name="TextBox 8"/>
          <p:cNvSpPr txBox="1"/>
          <p:nvPr/>
        </p:nvSpPr>
        <p:spPr>
          <a:xfrm>
            <a:off x="277875" y="3036993"/>
            <a:ext cx="2585216" cy="461665"/>
          </a:xfrm>
          <a:prstGeom prst="rect">
            <a:avLst/>
          </a:prstGeom>
          <a:noFill/>
        </p:spPr>
        <p:txBody>
          <a:bodyPr wrap="square" rtlCol="0">
            <a:spAutoFit/>
          </a:bodyPr>
          <a:lstStyle/>
          <a:p>
            <a:r>
              <a:rPr lang="en-US" sz="2400" b="1" dirty="0" smtClean="0"/>
              <a:t>Texas</a:t>
            </a:r>
            <a:endParaRPr lang="en-US" sz="2400" b="1" dirty="0"/>
          </a:p>
        </p:txBody>
      </p:sp>
      <p:sp>
        <p:nvSpPr>
          <p:cNvPr id="10" name="TextBox 9"/>
          <p:cNvSpPr txBox="1"/>
          <p:nvPr/>
        </p:nvSpPr>
        <p:spPr>
          <a:xfrm>
            <a:off x="244637" y="2008951"/>
            <a:ext cx="2978755" cy="461665"/>
          </a:xfrm>
          <a:prstGeom prst="rect">
            <a:avLst/>
          </a:prstGeom>
          <a:noFill/>
        </p:spPr>
        <p:txBody>
          <a:bodyPr wrap="square" rtlCol="0">
            <a:spAutoFit/>
          </a:bodyPr>
          <a:lstStyle/>
          <a:p>
            <a:r>
              <a:rPr lang="en-US" sz="2400" b="1" dirty="0" smtClean="0"/>
              <a:t>Oklahoma</a:t>
            </a:r>
            <a:endParaRPr lang="en-US" sz="2400" b="1" dirty="0"/>
          </a:p>
        </p:txBody>
      </p:sp>
      <p:sp>
        <p:nvSpPr>
          <p:cNvPr id="11" name="Rectangle 10"/>
          <p:cNvSpPr/>
          <p:nvPr/>
        </p:nvSpPr>
        <p:spPr>
          <a:xfrm>
            <a:off x="295999" y="1429884"/>
            <a:ext cx="4408449" cy="492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p:cNvPicPr>
            <a:picLocks noChangeAspect="1"/>
          </p:cNvPicPr>
          <p:nvPr/>
        </p:nvPicPr>
        <p:blipFill>
          <a:blip r:embed="rId2"/>
          <a:stretch>
            <a:fillRect/>
          </a:stretch>
        </p:blipFill>
        <p:spPr>
          <a:xfrm>
            <a:off x="295999" y="2402761"/>
            <a:ext cx="4541914" cy="542591"/>
          </a:xfrm>
          <a:prstGeom prst="rect">
            <a:avLst/>
          </a:prstGeom>
        </p:spPr>
      </p:pic>
      <p:pic>
        <p:nvPicPr>
          <p:cNvPr id="13" name="Picture 12"/>
          <p:cNvPicPr>
            <a:picLocks noChangeAspect="1"/>
          </p:cNvPicPr>
          <p:nvPr/>
        </p:nvPicPr>
        <p:blipFill>
          <a:blip r:embed="rId2"/>
          <a:stretch>
            <a:fillRect/>
          </a:stretch>
        </p:blipFill>
        <p:spPr>
          <a:xfrm>
            <a:off x="313799" y="3443531"/>
            <a:ext cx="4541914" cy="542591"/>
          </a:xfrm>
          <a:prstGeom prst="rect">
            <a:avLst/>
          </a:prstGeom>
        </p:spPr>
      </p:pic>
      <p:sp>
        <p:nvSpPr>
          <p:cNvPr id="14" name="Down Arrow 13"/>
          <p:cNvSpPr/>
          <p:nvPr/>
        </p:nvSpPr>
        <p:spPr>
          <a:xfrm>
            <a:off x="331603" y="1542640"/>
            <a:ext cx="324091" cy="280348"/>
          </a:xfrm>
          <a:prstGeom prst="downArrow">
            <a:avLst>
              <a:gd name="adj1" fmla="val 50000"/>
              <a:gd name="adj2" fmla="val 3761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313800" y="2524301"/>
            <a:ext cx="359695" cy="298730"/>
          </a:xfrm>
          <a:prstGeom prst="rect">
            <a:avLst/>
          </a:prstGeom>
        </p:spPr>
      </p:pic>
      <p:pic>
        <p:nvPicPr>
          <p:cNvPr id="16" name="Picture 15"/>
          <p:cNvPicPr>
            <a:picLocks noChangeAspect="1"/>
          </p:cNvPicPr>
          <p:nvPr/>
        </p:nvPicPr>
        <p:blipFill>
          <a:blip r:embed="rId3"/>
          <a:stretch>
            <a:fillRect/>
          </a:stretch>
        </p:blipFill>
        <p:spPr>
          <a:xfrm>
            <a:off x="331603" y="3593025"/>
            <a:ext cx="359695" cy="298730"/>
          </a:xfrm>
          <a:prstGeom prst="rect">
            <a:avLst/>
          </a:prstGeom>
        </p:spPr>
      </p:pic>
      <p:sp>
        <p:nvSpPr>
          <p:cNvPr id="17" name="TextBox 16"/>
          <p:cNvSpPr txBox="1"/>
          <p:nvPr/>
        </p:nvSpPr>
        <p:spPr>
          <a:xfrm>
            <a:off x="823996" y="2451025"/>
            <a:ext cx="2725838" cy="461665"/>
          </a:xfrm>
          <a:prstGeom prst="rect">
            <a:avLst/>
          </a:prstGeom>
          <a:noFill/>
        </p:spPr>
        <p:txBody>
          <a:bodyPr wrap="square" rtlCol="0">
            <a:spAutoFit/>
          </a:bodyPr>
          <a:lstStyle/>
          <a:p>
            <a:r>
              <a:rPr lang="en-US" sz="2400" b="1" dirty="0" smtClean="0"/>
              <a:t>Tenkiller Lake</a:t>
            </a:r>
            <a:endParaRPr lang="en-US" sz="2400" b="1" dirty="0"/>
          </a:p>
        </p:txBody>
      </p:sp>
      <p:sp>
        <p:nvSpPr>
          <p:cNvPr id="19" name="TextBox 18"/>
          <p:cNvSpPr txBox="1"/>
          <p:nvPr/>
        </p:nvSpPr>
        <p:spPr>
          <a:xfrm>
            <a:off x="0" y="4578958"/>
            <a:ext cx="9380902" cy="2508379"/>
          </a:xfrm>
          <a:prstGeom prst="rect">
            <a:avLst/>
          </a:prstGeom>
          <a:noFill/>
        </p:spPr>
        <p:txBody>
          <a:bodyPr wrap="square" rtlCol="0">
            <a:spAutoFit/>
          </a:bodyPr>
          <a:lstStyle/>
          <a:p>
            <a:r>
              <a:rPr lang="en-US" sz="1600" b="1" dirty="0"/>
              <a:t>KIAMICHI VO-TECH </a:t>
            </a:r>
            <a:r>
              <a:rPr lang="en-US" sz="1600" b="1" dirty="0" smtClean="0"/>
              <a:t>REPRESENTATIVE (For Questions and Technical Assistance): </a:t>
            </a:r>
            <a:endParaRPr lang="en-US" sz="1600" b="1" dirty="0"/>
          </a:p>
          <a:p>
            <a:r>
              <a:rPr lang="en-US" sz="1600" dirty="0"/>
              <a:t>Ron </a:t>
            </a:r>
            <a:r>
              <a:rPr lang="en-US" sz="1600" dirty="0" err="1"/>
              <a:t>DeGiacomo</a:t>
            </a:r>
            <a:r>
              <a:rPr lang="en-US" sz="1600" dirty="0"/>
              <a:t>: 918-424-8530 (Oklahoma Southeast Area)</a:t>
            </a:r>
          </a:p>
          <a:p>
            <a:r>
              <a:rPr lang="en-US" sz="1600" dirty="0"/>
              <a:t>John Doe: 918-424-**** (Oklahoma Northeast Area</a:t>
            </a:r>
            <a:r>
              <a:rPr lang="en-US" sz="1600" dirty="0" smtClean="0"/>
              <a:t>)</a:t>
            </a:r>
          </a:p>
          <a:p>
            <a:endParaRPr lang="en-US" sz="900" b="1" dirty="0"/>
          </a:p>
          <a:p>
            <a:r>
              <a:rPr lang="en-US" sz="1400" b="1" dirty="0" smtClean="0"/>
              <a:t>TULSA DISTRICT CONTRACTING OFFICE:</a:t>
            </a:r>
          </a:p>
          <a:p>
            <a:r>
              <a:rPr lang="en-US" sz="1400" b="1" dirty="0" smtClean="0"/>
              <a:t>US ARMY CORPS OF ENGINEERS</a:t>
            </a:r>
            <a:endParaRPr lang="en-US" sz="1400" b="1" dirty="0"/>
          </a:p>
          <a:p>
            <a:r>
              <a:rPr lang="en-US" sz="1400" b="1" dirty="0"/>
              <a:t>ATTN</a:t>
            </a:r>
            <a:r>
              <a:rPr lang="en-US" sz="1400" b="1" dirty="0" smtClean="0"/>
              <a:t>: CONTRACTING DIVISION, 9TH FLOOR </a:t>
            </a:r>
          </a:p>
          <a:p>
            <a:r>
              <a:rPr lang="en-US" sz="1400" b="1" dirty="0" smtClean="0"/>
              <a:t>1645 </a:t>
            </a:r>
            <a:r>
              <a:rPr lang="en-US" sz="1400" b="1" dirty="0"/>
              <a:t>SOUTH 101st EAST </a:t>
            </a:r>
            <a:r>
              <a:rPr lang="en-US" sz="1400" b="1" dirty="0" smtClean="0"/>
              <a:t>AVE</a:t>
            </a:r>
          </a:p>
          <a:p>
            <a:r>
              <a:rPr lang="en-US" sz="1400" b="1" dirty="0" smtClean="0"/>
              <a:t>TULSA, </a:t>
            </a:r>
            <a:r>
              <a:rPr lang="en-US" sz="1400" b="1" dirty="0"/>
              <a:t>OK </a:t>
            </a:r>
            <a:r>
              <a:rPr lang="en-US" sz="1400" b="1" dirty="0" smtClean="0"/>
              <a:t>74128</a:t>
            </a:r>
          </a:p>
          <a:p>
            <a:r>
              <a:rPr lang="en-US" sz="1400" b="1" dirty="0" smtClean="0"/>
              <a:t>918 </a:t>
            </a:r>
            <a:r>
              <a:rPr lang="en-US" sz="1400" b="1" dirty="0"/>
              <a:t>669-7352 </a:t>
            </a:r>
          </a:p>
          <a:p>
            <a:endParaRPr lang="en-US" sz="1600" b="1" dirty="0" smtClean="0"/>
          </a:p>
        </p:txBody>
      </p:sp>
      <p:cxnSp>
        <p:nvCxnSpPr>
          <p:cNvPr id="4" name="Straight Arrow Connector 3"/>
          <p:cNvCxnSpPr/>
          <p:nvPr/>
        </p:nvCxnSpPr>
        <p:spPr>
          <a:xfrm flipV="1">
            <a:off x="4362829" y="2636580"/>
            <a:ext cx="2672862" cy="182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13787" y="2860613"/>
            <a:ext cx="2820838" cy="584775"/>
          </a:xfrm>
          <a:prstGeom prst="rect">
            <a:avLst/>
          </a:prstGeom>
          <a:noFill/>
        </p:spPr>
        <p:txBody>
          <a:bodyPr wrap="square" rtlCol="0">
            <a:spAutoFit/>
          </a:bodyPr>
          <a:lstStyle/>
          <a:p>
            <a:r>
              <a:rPr lang="en-US" sz="1600" b="1" dirty="0" smtClean="0">
                <a:solidFill>
                  <a:srgbClr val="FF0000"/>
                </a:solidFill>
              </a:rPr>
              <a:t>After selection the lake information will populate.</a:t>
            </a:r>
            <a:endParaRPr lang="en-US" sz="1600" b="1" dirty="0">
              <a:solidFill>
                <a:srgbClr val="FF0000"/>
              </a:solidFill>
            </a:endParaRPr>
          </a:p>
        </p:txBody>
      </p:sp>
      <p:sp>
        <p:nvSpPr>
          <p:cNvPr id="20" name="Rectangle 19"/>
          <p:cNvSpPr/>
          <p:nvPr/>
        </p:nvSpPr>
        <p:spPr>
          <a:xfrm>
            <a:off x="7380879" y="3576559"/>
            <a:ext cx="4401375" cy="923330"/>
          </a:xfrm>
          <a:prstGeom prst="rect">
            <a:avLst/>
          </a:prstGeom>
        </p:spPr>
        <p:txBody>
          <a:bodyPr wrap="square">
            <a:spAutoFit/>
          </a:bodyPr>
          <a:lstStyle/>
          <a:p>
            <a:r>
              <a:rPr lang="en-US" dirty="0">
                <a:hlinkClick r:id="rId4"/>
              </a:rPr>
              <a:t>https://www.swt.usace.army.mil/Locations/Tulsa-District-Lakes/Oklahoma/Tenkiller-Lake</a:t>
            </a:r>
            <a:r>
              <a:rPr lang="en-US" dirty="0" smtClean="0">
                <a:hlinkClick r:id="rId4"/>
              </a:rPr>
              <a:t>/</a:t>
            </a:r>
            <a:endParaRPr lang="en-US" dirty="0" smtClean="0"/>
          </a:p>
          <a:p>
            <a:endParaRPr lang="en-US" dirty="0"/>
          </a:p>
        </p:txBody>
      </p:sp>
      <p:sp>
        <p:nvSpPr>
          <p:cNvPr id="22" name="Rectangle 21"/>
          <p:cNvSpPr/>
          <p:nvPr/>
        </p:nvSpPr>
        <p:spPr>
          <a:xfrm>
            <a:off x="7355542" y="1277861"/>
            <a:ext cx="4686622" cy="1754326"/>
          </a:xfrm>
          <a:prstGeom prst="rect">
            <a:avLst/>
          </a:prstGeom>
        </p:spPr>
        <p:txBody>
          <a:bodyPr wrap="square">
            <a:spAutoFit/>
          </a:bodyPr>
          <a:lstStyle/>
          <a:p>
            <a:r>
              <a:rPr lang="en-US" b="1" dirty="0"/>
              <a:t>Tenkiller Lake Project Office</a:t>
            </a:r>
          </a:p>
          <a:p>
            <a:r>
              <a:rPr lang="en-US" b="1" dirty="0"/>
              <a:t> U.S. Army Corps of Engineers</a:t>
            </a:r>
          </a:p>
          <a:p>
            <a:r>
              <a:rPr lang="en-US" b="1" dirty="0"/>
              <a:t> 446977 E 980 Road</a:t>
            </a:r>
          </a:p>
          <a:p>
            <a:r>
              <a:rPr lang="en-US" b="1" dirty="0"/>
              <a:t> Gore, OK  74435</a:t>
            </a:r>
          </a:p>
          <a:p>
            <a:endParaRPr lang="en-US" b="1" dirty="0"/>
          </a:p>
          <a:p>
            <a:r>
              <a:rPr lang="en-US" b="1" dirty="0"/>
              <a:t>Phone: 918-487-5252</a:t>
            </a:r>
          </a:p>
        </p:txBody>
      </p:sp>
      <p:sp>
        <p:nvSpPr>
          <p:cNvPr id="23" name="TextBox 22"/>
          <p:cNvSpPr txBox="1"/>
          <p:nvPr/>
        </p:nvSpPr>
        <p:spPr>
          <a:xfrm>
            <a:off x="0" y="4194229"/>
            <a:ext cx="4614451" cy="369377"/>
          </a:xfrm>
          <a:prstGeom prst="rect">
            <a:avLst/>
          </a:prstGeom>
          <a:noFill/>
        </p:spPr>
        <p:txBody>
          <a:bodyPr wrap="square" rtlCol="0">
            <a:spAutoFit/>
          </a:bodyPr>
          <a:lstStyle/>
          <a:p>
            <a:r>
              <a:rPr lang="en-US" b="1" dirty="0" smtClean="0"/>
              <a:t>Extra Assistance with the Bidding Process:</a:t>
            </a:r>
            <a:endParaRPr lang="en-US" b="1" dirty="0"/>
          </a:p>
        </p:txBody>
      </p:sp>
      <p:sp>
        <p:nvSpPr>
          <p:cNvPr id="25" name="Rectangle 24"/>
          <p:cNvSpPr/>
          <p:nvPr/>
        </p:nvSpPr>
        <p:spPr>
          <a:xfrm>
            <a:off x="7522686" y="4902035"/>
            <a:ext cx="6096000" cy="369332"/>
          </a:xfrm>
          <a:prstGeom prst="rect">
            <a:avLst/>
          </a:prstGeom>
        </p:spPr>
        <p:txBody>
          <a:bodyPr>
            <a:spAutoFit/>
          </a:bodyPr>
          <a:lstStyle/>
          <a:p>
            <a:r>
              <a:rPr lang="en-US" b="1" dirty="0" smtClean="0"/>
              <a:t>Click Here For Current Advertisements</a:t>
            </a:r>
            <a:endParaRPr lang="en-US" b="1" dirty="0"/>
          </a:p>
        </p:txBody>
      </p:sp>
      <p:sp>
        <p:nvSpPr>
          <p:cNvPr id="26" name="Rectangle 25"/>
          <p:cNvSpPr/>
          <p:nvPr/>
        </p:nvSpPr>
        <p:spPr>
          <a:xfrm>
            <a:off x="7522686" y="4841903"/>
            <a:ext cx="3775429" cy="4398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88823" y="1181675"/>
            <a:ext cx="4607169" cy="430472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380879" y="3139587"/>
            <a:ext cx="1674068" cy="369332"/>
          </a:xfrm>
          <a:prstGeom prst="rect">
            <a:avLst/>
          </a:prstGeom>
          <a:noFill/>
        </p:spPr>
        <p:txBody>
          <a:bodyPr wrap="square" rtlCol="0">
            <a:spAutoFit/>
          </a:bodyPr>
          <a:lstStyle/>
          <a:p>
            <a:r>
              <a:rPr lang="en-US" b="1" dirty="0" smtClean="0"/>
              <a:t>Lake Website:</a:t>
            </a:r>
            <a:endParaRPr lang="en-US" b="1" dirty="0"/>
          </a:p>
        </p:txBody>
      </p:sp>
    </p:spTree>
    <p:extLst>
      <p:ext uri="{BB962C8B-B14F-4D97-AF65-F5344CB8AC3E}">
        <p14:creationId xmlns:p14="http://schemas.microsoft.com/office/powerpoint/2010/main" val="1820617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1125</TotalTime>
  <Words>1261</Words>
  <Application>Microsoft Office PowerPoint</Application>
  <PresentationFormat>Widescreen</PresentationFormat>
  <Paragraphs>138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HOW TO BID</vt:lpstr>
      <vt:lpstr>STEP 1: THE DUNS AND BRADSTREET  PROCESS</vt:lpstr>
      <vt:lpstr>STEP 2: Setting Sam.gov Account</vt:lpstr>
      <vt:lpstr>STEP 2: Setting Sam.gov Account</vt:lpstr>
      <vt:lpstr>STEP 3: FedBizOpps (FBO.GOV)</vt:lpstr>
      <vt:lpstr>STEP 4: SUBMITTING YOUR QUOTE</vt:lpstr>
      <vt:lpstr>PowerPoint Presentation</vt:lpstr>
      <vt:lpstr>Tulsa District Lake Information</vt:lpstr>
      <vt:lpstr>Email notifications for updates to website and new contract advertisements.</vt:lpstr>
      <vt:lpstr>Spring 2019 – Capstone Class</vt:lpstr>
      <vt:lpstr>PowerPoint Presentation</vt:lpstr>
      <vt:lpstr>PowerPoint Presentation</vt:lpstr>
      <vt:lpstr>PowerPoint Presentation</vt:lpstr>
      <vt:lpstr>PowerPoint Presentation</vt:lpstr>
      <vt:lpstr>PowerPoint Presentation</vt:lpstr>
      <vt:lpstr>PowerPoint Presentation</vt:lpstr>
      <vt:lpstr>Contact Information:</vt:lpstr>
    </vt:vector>
  </TitlesOfParts>
  <Company>United States Army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 ASSIST WEBPAGE</dc:title>
  <dc:creator>Gilliland, Christopher M CIV USARMY CESWT (US)</dc:creator>
  <cp:lastModifiedBy>Noel, Sarah K CIV USARMY CESWT (US)</cp:lastModifiedBy>
  <cp:revision>80</cp:revision>
  <dcterms:created xsi:type="dcterms:W3CDTF">2018-10-12T13:25:47Z</dcterms:created>
  <dcterms:modified xsi:type="dcterms:W3CDTF">2019-08-22T03:31:57Z</dcterms:modified>
</cp:coreProperties>
</file>